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88" r:id="rId3"/>
    <p:sldMasterId id="2147483700" r:id="rId4"/>
  </p:sldMasterIdLst>
  <p:notesMasterIdLst>
    <p:notesMasterId r:id="rId32"/>
  </p:notesMasterIdLst>
  <p:sldIdLst>
    <p:sldId id="257" r:id="rId5"/>
    <p:sldId id="262" r:id="rId6"/>
    <p:sldId id="275" r:id="rId7"/>
    <p:sldId id="386" r:id="rId8"/>
    <p:sldId id="387" r:id="rId9"/>
    <p:sldId id="398" r:id="rId10"/>
    <p:sldId id="385" r:id="rId11"/>
    <p:sldId id="393" r:id="rId12"/>
    <p:sldId id="389" r:id="rId13"/>
    <p:sldId id="403" r:id="rId14"/>
    <p:sldId id="331" r:id="rId15"/>
    <p:sldId id="303" r:id="rId16"/>
    <p:sldId id="391" r:id="rId17"/>
    <p:sldId id="326" r:id="rId18"/>
    <p:sldId id="390" r:id="rId19"/>
    <p:sldId id="392" r:id="rId20"/>
    <p:sldId id="397" r:id="rId21"/>
    <p:sldId id="333" r:id="rId22"/>
    <p:sldId id="396" r:id="rId23"/>
    <p:sldId id="399" r:id="rId24"/>
    <p:sldId id="395" r:id="rId25"/>
    <p:sldId id="379" r:id="rId26"/>
    <p:sldId id="404" r:id="rId27"/>
    <p:sldId id="388" r:id="rId28"/>
    <p:sldId id="400" r:id="rId29"/>
    <p:sldId id="401" r:id="rId30"/>
    <p:sldId id="402" r:id="rId3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6" autoAdjust="0"/>
    <p:restoredTop sz="96395" autoAdjust="0"/>
  </p:normalViewPr>
  <p:slideViewPr>
    <p:cSldViewPr snapToGrid="0">
      <p:cViewPr varScale="1">
        <p:scale>
          <a:sx n="63" d="100"/>
          <a:sy n="63" d="100"/>
        </p:scale>
        <p:origin x="95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453960-55AF-4855-9218-B8628D4FD5AE}" type="datetimeFigureOut">
              <a:rPr lang="fr-FR" smtClean="0"/>
              <a:t>04/12/2025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F5A8FD0-085F-471E-9D71-1E59DCF65CBA}" type="slidenum">
              <a:rPr lang="fr-FR" smtClean="0"/>
              <a:t>‹N°›</a:t>
            </a:fld>
            <a:endParaRPr lang="fr-FR"/>
          </a:p>
        </p:txBody>
      </p:sp>
    </p:spTree>
    <p:extLst>
      <p:ext uri="{BB962C8B-B14F-4D97-AF65-F5344CB8AC3E}">
        <p14:creationId xmlns:p14="http://schemas.microsoft.com/office/powerpoint/2010/main" val="301822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1</a:t>
            </a:fld>
            <a:endParaRPr lang="fr-FR" dirty="0"/>
          </a:p>
        </p:txBody>
      </p:sp>
    </p:spTree>
    <p:extLst>
      <p:ext uri="{BB962C8B-B14F-4D97-AF65-F5344CB8AC3E}">
        <p14:creationId xmlns:p14="http://schemas.microsoft.com/office/powerpoint/2010/main" val="370786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11</a:t>
            </a:fld>
            <a:endParaRPr lang="fr-FR"/>
          </a:p>
        </p:txBody>
      </p:sp>
    </p:spTree>
    <p:extLst>
      <p:ext uri="{BB962C8B-B14F-4D97-AF65-F5344CB8AC3E}">
        <p14:creationId xmlns:p14="http://schemas.microsoft.com/office/powerpoint/2010/main" val="151275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12</a:t>
            </a:fld>
            <a:endParaRPr lang="fr-FR"/>
          </a:p>
        </p:txBody>
      </p:sp>
    </p:spTree>
    <p:extLst>
      <p:ext uri="{BB962C8B-B14F-4D97-AF65-F5344CB8AC3E}">
        <p14:creationId xmlns:p14="http://schemas.microsoft.com/office/powerpoint/2010/main" val="827656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13</a:t>
            </a:fld>
            <a:endParaRPr lang="fr-FR"/>
          </a:p>
        </p:txBody>
      </p:sp>
    </p:spTree>
    <p:extLst>
      <p:ext uri="{BB962C8B-B14F-4D97-AF65-F5344CB8AC3E}">
        <p14:creationId xmlns:p14="http://schemas.microsoft.com/office/powerpoint/2010/main" val="1650362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14</a:t>
            </a:fld>
            <a:endParaRPr lang="fr-FR"/>
          </a:p>
        </p:txBody>
      </p:sp>
    </p:spTree>
    <p:extLst>
      <p:ext uri="{BB962C8B-B14F-4D97-AF65-F5344CB8AC3E}">
        <p14:creationId xmlns:p14="http://schemas.microsoft.com/office/powerpoint/2010/main" val="3646331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15</a:t>
            </a:fld>
            <a:endParaRPr lang="fr-FR"/>
          </a:p>
        </p:txBody>
      </p:sp>
    </p:spTree>
    <p:extLst>
      <p:ext uri="{BB962C8B-B14F-4D97-AF65-F5344CB8AC3E}">
        <p14:creationId xmlns:p14="http://schemas.microsoft.com/office/powerpoint/2010/main" val="1389033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16</a:t>
            </a:fld>
            <a:endParaRPr lang="fr-FR"/>
          </a:p>
        </p:txBody>
      </p:sp>
    </p:spTree>
    <p:extLst>
      <p:ext uri="{BB962C8B-B14F-4D97-AF65-F5344CB8AC3E}">
        <p14:creationId xmlns:p14="http://schemas.microsoft.com/office/powerpoint/2010/main" val="1695476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17</a:t>
            </a:fld>
            <a:endParaRPr lang="fr-FR"/>
          </a:p>
        </p:txBody>
      </p:sp>
    </p:spTree>
    <p:extLst>
      <p:ext uri="{BB962C8B-B14F-4D97-AF65-F5344CB8AC3E}">
        <p14:creationId xmlns:p14="http://schemas.microsoft.com/office/powerpoint/2010/main" val="3599053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18</a:t>
            </a:fld>
            <a:endParaRPr lang="fr-FR"/>
          </a:p>
        </p:txBody>
      </p:sp>
    </p:spTree>
    <p:extLst>
      <p:ext uri="{BB962C8B-B14F-4D97-AF65-F5344CB8AC3E}">
        <p14:creationId xmlns:p14="http://schemas.microsoft.com/office/powerpoint/2010/main" val="1931015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19</a:t>
            </a:fld>
            <a:endParaRPr lang="fr-FR"/>
          </a:p>
        </p:txBody>
      </p:sp>
    </p:spTree>
    <p:extLst>
      <p:ext uri="{BB962C8B-B14F-4D97-AF65-F5344CB8AC3E}">
        <p14:creationId xmlns:p14="http://schemas.microsoft.com/office/powerpoint/2010/main" val="537156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20</a:t>
            </a:fld>
            <a:endParaRPr lang="fr-FR"/>
          </a:p>
        </p:txBody>
      </p:sp>
    </p:spTree>
    <p:extLst>
      <p:ext uri="{BB962C8B-B14F-4D97-AF65-F5344CB8AC3E}">
        <p14:creationId xmlns:p14="http://schemas.microsoft.com/office/powerpoint/2010/main" val="274589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3</a:t>
            </a:fld>
            <a:endParaRPr lang="fr-FR"/>
          </a:p>
        </p:txBody>
      </p:sp>
    </p:spTree>
    <p:extLst>
      <p:ext uri="{BB962C8B-B14F-4D97-AF65-F5344CB8AC3E}">
        <p14:creationId xmlns:p14="http://schemas.microsoft.com/office/powerpoint/2010/main" val="710153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21</a:t>
            </a:fld>
            <a:endParaRPr lang="fr-FR"/>
          </a:p>
        </p:txBody>
      </p:sp>
    </p:spTree>
    <p:extLst>
      <p:ext uri="{BB962C8B-B14F-4D97-AF65-F5344CB8AC3E}">
        <p14:creationId xmlns:p14="http://schemas.microsoft.com/office/powerpoint/2010/main" val="562734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22</a:t>
            </a:fld>
            <a:endParaRPr lang="fr-FR"/>
          </a:p>
        </p:txBody>
      </p:sp>
    </p:spTree>
    <p:extLst>
      <p:ext uri="{BB962C8B-B14F-4D97-AF65-F5344CB8AC3E}">
        <p14:creationId xmlns:p14="http://schemas.microsoft.com/office/powerpoint/2010/main" val="1878930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23</a:t>
            </a:fld>
            <a:endParaRPr lang="fr-FR"/>
          </a:p>
        </p:txBody>
      </p:sp>
    </p:spTree>
    <p:extLst>
      <p:ext uri="{BB962C8B-B14F-4D97-AF65-F5344CB8AC3E}">
        <p14:creationId xmlns:p14="http://schemas.microsoft.com/office/powerpoint/2010/main" val="85758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24</a:t>
            </a:fld>
            <a:endParaRPr lang="fr-FR"/>
          </a:p>
        </p:txBody>
      </p:sp>
    </p:spTree>
    <p:extLst>
      <p:ext uri="{BB962C8B-B14F-4D97-AF65-F5344CB8AC3E}">
        <p14:creationId xmlns:p14="http://schemas.microsoft.com/office/powerpoint/2010/main" val="3498957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25</a:t>
            </a:fld>
            <a:endParaRPr lang="fr-FR"/>
          </a:p>
        </p:txBody>
      </p:sp>
    </p:spTree>
    <p:extLst>
      <p:ext uri="{BB962C8B-B14F-4D97-AF65-F5344CB8AC3E}">
        <p14:creationId xmlns:p14="http://schemas.microsoft.com/office/powerpoint/2010/main" val="1163886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26</a:t>
            </a:fld>
            <a:endParaRPr lang="fr-FR"/>
          </a:p>
        </p:txBody>
      </p:sp>
    </p:spTree>
    <p:extLst>
      <p:ext uri="{BB962C8B-B14F-4D97-AF65-F5344CB8AC3E}">
        <p14:creationId xmlns:p14="http://schemas.microsoft.com/office/powerpoint/2010/main" val="397191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27</a:t>
            </a:fld>
            <a:endParaRPr lang="fr-FR"/>
          </a:p>
        </p:txBody>
      </p:sp>
    </p:spTree>
    <p:extLst>
      <p:ext uri="{BB962C8B-B14F-4D97-AF65-F5344CB8AC3E}">
        <p14:creationId xmlns:p14="http://schemas.microsoft.com/office/powerpoint/2010/main" val="251174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4</a:t>
            </a:fld>
            <a:endParaRPr lang="fr-FR"/>
          </a:p>
        </p:txBody>
      </p:sp>
    </p:spTree>
    <p:extLst>
      <p:ext uri="{BB962C8B-B14F-4D97-AF65-F5344CB8AC3E}">
        <p14:creationId xmlns:p14="http://schemas.microsoft.com/office/powerpoint/2010/main" val="236134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5</a:t>
            </a:fld>
            <a:endParaRPr lang="fr-FR"/>
          </a:p>
        </p:txBody>
      </p:sp>
    </p:spTree>
    <p:extLst>
      <p:ext uri="{BB962C8B-B14F-4D97-AF65-F5344CB8AC3E}">
        <p14:creationId xmlns:p14="http://schemas.microsoft.com/office/powerpoint/2010/main" val="338835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6</a:t>
            </a:fld>
            <a:endParaRPr lang="fr-FR"/>
          </a:p>
        </p:txBody>
      </p:sp>
    </p:spTree>
    <p:extLst>
      <p:ext uri="{BB962C8B-B14F-4D97-AF65-F5344CB8AC3E}">
        <p14:creationId xmlns:p14="http://schemas.microsoft.com/office/powerpoint/2010/main" val="406803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7</a:t>
            </a:fld>
            <a:endParaRPr lang="fr-FR"/>
          </a:p>
        </p:txBody>
      </p:sp>
    </p:spTree>
    <p:extLst>
      <p:ext uri="{BB962C8B-B14F-4D97-AF65-F5344CB8AC3E}">
        <p14:creationId xmlns:p14="http://schemas.microsoft.com/office/powerpoint/2010/main" val="323189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8</a:t>
            </a:fld>
            <a:endParaRPr lang="fr-FR"/>
          </a:p>
        </p:txBody>
      </p:sp>
    </p:spTree>
    <p:extLst>
      <p:ext uri="{BB962C8B-B14F-4D97-AF65-F5344CB8AC3E}">
        <p14:creationId xmlns:p14="http://schemas.microsoft.com/office/powerpoint/2010/main" val="179254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9</a:t>
            </a:fld>
            <a:endParaRPr lang="fr-FR"/>
          </a:p>
        </p:txBody>
      </p:sp>
    </p:spTree>
    <p:extLst>
      <p:ext uri="{BB962C8B-B14F-4D97-AF65-F5344CB8AC3E}">
        <p14:creationId xmlns:p14="http://schemas.microsoft.com/office/powerpoint/2010/main" val="190101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F5A8FD0-085F-471E-9D71-1E59DCF65CBA}" type="slidenum">
              <a:rPr lang="fr-FR" smtClean="0"/>
              <a:t>10</a:t>
            </a:fld>
            <a:endParaRPr lang="fr-FR"/>
          </a:p>
        </p:txBody>
      </p:sp>
    </p:spTree>
    <p:extLst>
      <p:ext uri="{BB962C8B-B14F-4D97-AF65-F5344CB8AC3E}">
        <p14:creationId xmlns:p14="http://schemas.microsoft.com/office/powerpoint/2010/main" val="61499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7344C54-6845-46FA-BB64-AC00CD1E7C71}" type="datetimeFigureOut">
              <a:rPr lang="fr-FR" smtClean="0"/>
              <a:t>04/12/2025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6751AA-9E9E-4DF6-A6A8-093B1B1C2327}" type="slidenum">
              <a:rPr lang="fr-FR" smtClean="0"/>
              <a:t>‹N°›</a:t>
            </a:fld>
            <a:endParaRPr lang="fr-FR"/>
          </a:p>
        </p:txBody>
      </p:sp>
    </p:spTree>
    <p:extLst>
      <p:ext uri="{BB962C8B-B14F-4D97-AF65-F5344CB8AC3E}">
        <p14:creationId xmlns:p14="http://schemas.microsoft.com/office/powerpoint/2010/main" val="216293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344C54-6845-46FA-BB64-AC00CD1E7C71}" type="datetimeFigureOut">
              <a:rPr lang="fr-FR" smtClean="0"/>
              <a:t>04/12/2025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6751AA-9E9E-4DF6-A6A8-093B1B1C2327}" type="slidenum">
              <a:rPr lang="fr-FR" smtClean="0"/>
              <a:t>‹N°›</a:t>
            </a:fld>
            <a:endParaRPr lang="fr-FR"/>
          </a:p>
        </p:txBody>
      </p:sp>
    </p:spTree>
    <p:extLst>
      <p:ext uri="{BB962C8B-B14F-4D97-AF65-F5344CB8AC3E}">
        <p14:creationId xmlns:p14="http://schemas.microsoft.com/office/powerpoint/2010/main" val="193420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344C54-6845-46FA-BB64-AC00CD1E7C71}" type="datetimeFigureOut">
              <a:rPr lang="fr-FR" smtClean="0"/>
              <a:t>04/12/2025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6751AA-9E9E-4DF6-A6A8-093B1B1C2327}" type="slidenum">
              <a:rPr lang="fr-FR" smtClean="0"/>
              <a:t>‹N°›</a:t>
            </a:fld>
            <a:endParaRPr lang="fr-FR"/>
          </a:p>
        </p:txBody>
      </p:sp>
    </p:spTree>
    <p:extLst>
      <p:ext uri="{BB962C8B-B14F-4D97-AF65-F5344CB8AC3E}">
        <p14:creationId xmlns:p14="http://schemas.microsoft.com/office/powerpoint/2010/main" val="218011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981156" y="3953022"/>
            <a:ext cx="4712677" cy="2904977"/>
          </a:xfrm>
          <a:prstGeom prst="rect">
            <a:avLst/>
          </a:prstGeom>
        </p:spPr>
        <p:txBody>
          <a:bodyPr anchor="ctr" anchorCtr="0"/>
          <a:lstStyle>
            <a:lvl1pPr algn="ctr">
              <a:defRPr sz="6000">
                <a:solidFill>
                  <a:schemeClr val="accent1">
                    <a:lumMod val="75000"/>
                  </a:schemeClr>
                </a:solidFill>
                <a:latin typeface="Gill Sans MT" panose="020B0502020104020203" pitchFamily="34" charset="0"/>
              </a:defRPr>
            </a:lvl1pPr>
          </a:lstStyle>
          <a:p>
            <a:r>
              <a:rPr lang="fr-FR"/>
              <a:t>Modifiez le style du titre</a:t>
            </a:r>
            <a:endParaRPr lang="fr-FR" dirty="0"/>
          </a:p>
        </p:txBody>
      </p:sp>
      <p:sp>
        <p:nvSpPr>
          <p:cNvPr id="10" name="Espace réservé de la date 3"/>
          <p:cNvSpPr>
            <a:spLocks noGrp="1"/>
          </p:cNvSpPr>
          <p:nvPr>
            <p:ph type="dt" sz="half" idx="10"/>
          </p:nvPr>
        </p:nvSpPr>
        <p:spPr>
          <a:xfrm>
            <a:off x="9003323" y="5275385"/>
            <a:ext cx="1266092" cy="1209821"/>
          </a:xfrm>
          <a:prstGeom prst="rect">
            <a:avLst/>
          </a:prstGeom>
        </p:spPr>
        <p:txBody>
          <a:bodyPr anchor="ctr" anchorCtr="0"/>
          <a:lstStyle>
            <a:lvl1pPr algn="ctr">
              <a:defRPr>
                <a:solidFill>
                  <a:schemeClr val="bg1"/>
                </a:solidFill>
                <a:latin typeface="Gill Sans MT" panose="020B0502020104020203" pitchFamily="34" charset="0"/>
              </a:defRPr>
            </a:lvl1pPr>
          </a:lstStyle>
          <a:p>
            <a:fld id="{1A5868FE-F7B7-447A-95FE-119E7FC4C66F}" type="datetimeFigureOut">
              <a:rPr lang="fr-FR" smtClean="0"/>
              <a:pPr/>
              <a:t>04/12/2025</a:t>
            </a:fld>
            <a:endParaRPr lang="fr-FR" dirty="0"/>
          </a:p>
        </p:txBody>
      </p:sp>
      <p:sp>
        <p:nvSpPr>
          <p:cNvPr id="11" name="Sous-titre 2"/>
          <p:cNvSpPr>
            <a:spLocks noGrp="1"/>
          </p:cNvSpPr>
          <p:nvPr>
            <p:ph type="subTitle" idx="1"/>
          </p:nvPr>
        </p:nvSpPr>
        <p:spPr>
          <a:xfrm>
            <a:off x="1765494" y="957312"/>
            <a:ext cx="9144000" cy="1655762"/>
          </a:xfrm>
          <a:prstGeom prst="rect">
            <a:avLst/>
          </a:prstGeom>
        </p:spPr>
        <p:txBody>
          <a:bodyPr anchor="ctr" anchorCtr="0"/>
          <a:lstStyle>
            <a:lvl1pPr marL="0" indent="0" algn="ctr">
              <a:buNone/>
              <a:defRPr sz="2400">
                <a:solidFill>
                  <a:schemeClr val="tx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Tree>
    <p:extLst>
      <p:ext uri="{BB962C8B-B14F-4D97-AF65-F5344CB8AC3E}">
        <p14:creationId xmlns:p14="http://schemas.microsoft.com/office/powerpoint/2010/main" val="199311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ctr" anchorCtr="0"/>
          <a:lstStyle>
            <a:lvl1pPr algn="ctr">
              <a:defRPr sz="6000"/>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8778048-B32F-4095-B800-4053DD5E24A6}" type="datetimeFigureOut">
              <a:rPr lang="fr-FR" smtClean="0"/>
              <a:t>04/12/2025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03851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28778048-B32F-4095-B800-4053DD5E24A6}" type="datetimeFigureOut">
              <a:rPr lang="fr-FR" smtClean="0"/>
              <a:t>04/12/2025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73783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ctr" anchorCtr="0"/>
          <a:lstStyle>
            <a:lvl1pPr algn="ctr">
              <a:defRPr sz="6000"/>
            </a:lvl1pPr>
          </a:lstStyle>
          <a:p>
            <a:r>
              <a:rPr lang="fr-FR" dirty="0"/>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28778048-B32F-4095-B800-4053DD5E24A6}" type="datetimeFigureOut">
              <a:rPr lang="fr-FR" smtClean="0"/>
              <a:t>04/12/2025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667379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8778048-B32F-4095-B800-4053DD5E24A6}" type="datetimeFigureOut">
              <a:rPr lang="fr-FR" smtClean="0"/>
              <a:t>04/12/2025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683010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8778048-B32F-4095-B800-4053DD5E24A6}" type="datetimeFigureOut">
              <a:rPr lang="fr-FR" smtClean="0"/>
              <a:t>04/12/2025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4213448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8778048-B32F-4095-B800-4053DD5E24A6}" type="datetimeFigureOut">
              <a:rPr lang="fr-FR" smtClean="0"/>
              <a:t>04/12/2025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672983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778048-B32F-4095-B800-4053DD5E24A6}" type="datetimeFigureOut">
              <a:rPr lang="fr-FR" smtClean="0"/>
              <a:t>04/12/2025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407477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344C54-6845-46FA-BB64-AC00CD1E7C71}" type="datetimeFigureOut">
              <a:rPr lang="fr-FR" smtClean="0"/>
              <a:t>04/12/2025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6751AA-9E9E-4DF6-A6A8-093B1B1C2327}" type="slidenum">
              <a:rPr lang="fr-FR" smtClean="0"/>
              <a:t>‹N°›</a:t>
            </a:fld>
            <a:endParaRPr lang="fr-FR"/>
          </a:p>
        </p:txBody>
      </p:sp>
    </p:spTree>
    <p:extLst>
      <p:ext uri="{BB962C8B-B14F-4D97-AF65-F5344CB8AC3E}">
        <p14:creationId xmlns:p14="http://schemas.microsoft.com/office/powerpoint/2010/main" val="2230448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8778048-B32F-4095-B800-4053DD5E24A6}" type="datetimeFigureOut">
              <a:rPr lang="fr-FR" smtClean="0"/>
              <a:t>04/12/2025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469409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8778048-B32F-4095-B800-4053DD5E24A6}" type="datetimeFigureOut">
              <a:rPr lang="fr-FR" smtClean="0"/>
              <a:t>04/12/2025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1758007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8778048-B32F-4095-B800-4053DD5E24A6}" type="datetimeFigureOut">
              <a:rPr lang="fr-FR" smtClean="0"/>
              <a:t>04/12/2025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23656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8778048-B32F-4095-B800-4053DD5E24A6}" type="datetimeFigureOut">
              <a:rPr lang="fr-FR" smtClean="0"/>
              <a:t>04/12/2025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1513796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79F1F39B-594A-425B-B4DC-FDB6123E5F49}" type="datetime1">
              <a:rPr lang="fr-FR"/>
              <a:pPr>
                <a:defRPr/>
              </a:pPr>
              <a:t>04/12/2025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55EB8C8B-A1CB-4620-A0EB-D65C981EBAB7}" type="slidenum">
              <a:rPr lang="fr-FR"/>
              <a:pPr>
                <a:defRPr/>
              </a:pPr>
              <a:t>‹N°›</a:t>
            </a:fld>
            <a:endParaRPr lang="fr-FR"/>
          </a:p>
        </p:txBody>
      </p:sp>
    </p:spTree>
    <p:extLst>
      <p:ext uri="{BB962C8B-B14F-4D97-AF65-F5344CB8AC3E}">
        <p14:creationId xmlns:p14="http://schemas.microsoft.com/office/powerpoint/2010/main" val="1505729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7"/>
            <a:ext cx="109728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BD5DDFB4-EB08-417D-8E87-BAB618D35461}" type="datetime1">
              <a:rPr lang="fr-FR"/>
              <a:pPr>
                <a:defRPr/>
              </a:pPr>
              <a:t>04/12/2025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713751FF-2CF0-413C-BA98-F7F73078F20E}" type="slidenum">
              <a:rPr lang="fr-FR"/>
              <a:pPr>
                <a:defRPr/>
              </a:pPr>
              <a:t>‹N°›</a:t>
            </a:fld>
            <a:endParaRPr lang="fr-FR"/>
          </a:p>
        </p:txBody>
      </p:sp>
    </p:spTree>
    <p:extLst>
      <p:ext uri="{BB962C8B-B14F-4D97-AF65-F5344CB8AC3E}">
        <p14:creationId xmlns:p14="http://schemas.microsoft.com/office/powerpoint/2010/main" val="1466092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559BFBAF-01BF-4F1A-9D7F-E6A0887AFAE5}" type="datetime1">
              <a:rPr lang="fr-FR"/>
              <a:pPr>
                <a:defRPr/>
              </a:pPr>
              <a:t>04/12/2025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77319E6D-8BFF-4C8A-8A1E-06F9F2F430DF}" type="slidenum">
              <a:rPr lang="fr-FR"/>
              <a:pPr>
                <a:defRPr/>
              </a:pPr>
              <a:t>‹N°›</a:t>
            </a:fld>
            <a:endParaRPr lang="fr-FR"/>
          </a:p>
        </p:txBody>
      </p:sp>
    </p:spTree>
    <p:extLst>
      <p:ext uri="{BB962C8B-B14F-4D97-AF65-F5344CB8AC3E}">
        <p14:creationId xmlns:p14="http://schemas.microsoft.com/office/powerpoint/2010/main" val="1269623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7"/>
            <a:ext cx="109728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8BA466B9-BE82-4D1D-A27C-8C2D1AE7AC07}" type="datetime1">
              <a:rPr lang="fr-FR"/>
              <a:pPr>
                <a:defRPr/>
              </a:pPr>
              <a:t>04/12/2025</a:t>
            </a:fld>
            <a:endParaRPr lang="fr-FR"/>
          </a:p>
        </p:txBody>
      </p:sp>
      <p:sp>
        <p:nvSpPr>
          <p:cNvPr id="6"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9E31C0E1-1D9D-4A97-8727-41EDDCC32E0B}" type="slidenum">
              <a:rPr lang="fr-FR"/>
              <a:pPr>
                <a:defRPr/>
              </a:pPr>
              <a:t>‹N°›</a:t>
            </a:fld>
            <a:endParaRPr lang="fr-FR"/>
          </a:p>
        </p:txBody>
      </p:sp>
    </p:spTree>
    <p:extLst>
      <p:ext uri="{BB962C8B-B14F-4D97-AF65-F5344CB8AC3E}">
        <p14:creationId xmlns:p14="http://schemas.microsoft.com/office/powerpoint/2010/main" val="3149345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7"/>
            <a:ext cx="109728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609600" y="1535113"/>
            <a:ext cx="5386917"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0591742C-6D34-42BD-8915-9CFB6E212CF9}" type="datetime1">
              <a:rPr lang="fr-FR"/>
              <a:pPr>
                <a:defRPr/>
              </a:pPr>
              <a:t>04/12/2025</a:t>
            </a:fld>
            <a:endParaRPr lang="fr-FR"/>
          </a:p>
        </p:txBody>
      </p:sp>
      <p:sp>
        <p:nvSpPr>
          <p:cNvPr id="8"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E0A22690-BD19-481E-8CBA-47187B34120B}" type="slidenum">
              <a:rPr lang="fr-FR"/>
              <a:pPr>
                <a:defRPr/>
              </a:pPr>
              <a:t>‹N°›</a:t>
            </a:fld>
            <a:endParaRPr lang="fr-FR"/>
          </a:p>
        </p:txBody>
      </p:sp>
    </p:spTree>
    <p:extLst>
      <p:ext uri="{BB962C8B-B14F-4D97-AF65-F5344CB8AC3E}">
        <p14:creationId xmlns:p14="http://schemas.microsoft.com/office/powerpoint/2010/main" val="2980484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7"/>
            <a:ext cx="10972800" cy="1143000"/>
          </a:xfrm>
          <a:prstGeom prst="rect">
            <a:avLst/>
          </a:prstGeom>
        </p:spPr>
        <p:txBody>
          <a:bodyPr/>
          <a:lstStyle/>
          <a:p>
            <a:r>
              <a:rPr lang="fr-FR"/>
              <a:t>Cliquez et modifiez le titre</a:t>
            </a:r>
          </a:p>
        </p:txBody>
      </p:sp>
      <p:sp>
        <p:nvSpPr>
          <p:cNvPr id="3"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2D2417EC-572F-4205-8FCC-35B00BA05F5A}" type="datetime1">
              <a:rPr lang="fr-FR"/>
              <a:pPr>
                <a:defRPr/>
              </a:pPr>
              <a:t>04/12/2025</a:t>
            </a:fld>
            <a:endParaRPr lang="fr-FR"/>
          </a:p>
        </p:txBody>
      </p:sp>
      <p:sp>
        <p:nvSpPr>
          <p:cNvPr id="4"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9341E8C3-167D-4D88-BA24-B604CDA83A09}" type="slidenum">
              <a:rPr lang="fr-FR"/>
              <a:pPr>
                <a:defRPr/>
              </a:pPr>
              <a:t>‹N°›</a:t>
            </a:fld>
            <a:endParaRPr lang="fr-FR"/>
          </a:p>
        </p:txBody>
      </p:sp>
    </p:spTree>
    <p:extLst>
      <p:ext uri="{BB962C8B-B14F-4D97-AF65-F5344CB8AC3E}">
        <p14:creationId xmlns:p14="http://schemas.microsoft.com/office/powerpoint/2010/main" val="146373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7344C54-6845-46FA-BB64-AC00CD1E7C71}" type="datetimeFigureOut">
              <a:rPr lang="fr-FR" smtClean="0"/>
              <a:t>04/12/2025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6751AA-9E9E-4DF6-A6A8-093B1B1C2327}" type="slidenum">
              <a:rPr lang="fr-FR" smtClean="0"/>
              <a:t>‹N°›</a:t>
            </a:fld>
            <a:endParaRPr lang="fr-FR"/>
          </a:p>
        </p:txBody>
      </p:sp>
    </p:spTree>
    <p:extLst>
      <p:ext uri="{BB962C8B-B14F-4D97-AF65-F5344CB8AC3E}">
        <p14:creationId xmlns:p14="http://schemas.microsoft.com/office/powerpoint/2010/main" val="358839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59B9411C-59E3-4256-8CFD-3ADB5268D851}" type="datetime1">
              <a:rPr lang="fr-FR"/>
              <a:pPr>
                <a:defRPr/>
              </a:pPr>
              <a:t>04/12/2025</a:t>
            </a:fld>
            <a:endParaRPr lang="fr-FR"/>
          </a:p>
        </p:txBody>
      </p:sp>
      <p:sp>
        <p:nvSpPr>
          <p:cNvPr id="3"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B28A1F36-830A-4B05-AD03-1AD83B4A7FDD}" type="slidenum">
              <a:rPr lang="fr-FR"/>
              <a:pPr>
                <a:defRPr/>
              </a:pPr>
              <a:t>‹N°›</a:t>
            </a:fld>
            <a:endParaRPr lang="fr-FR"/>
          </a:p>
        </p:txBody>
      </p:sp>
    </p:spTree>
    <p:extLst>
      <p:ext uri="{BB962C8B-B14F-4D97-AF65-F5344CB8AC3E}">
        <p14:creationId xmlns:p14="http://schemas.microsoft.com/office/powerpoint/2010/main" val="1822454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49"/>
            <a:ext cx="4011084" cy="1162051"/>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4766733" y="273052"/>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233EA30C-D803-4A81-86EB-9F386D0EA777}" type="datetime1">
              <a:rPr lang="fr-FR"/>
              <a:pPr>
                <a:defRPr/>
              </a:pPr>
              <a:t>04/12/2025</a:t>
            </a:fld>
            <a:endParaRPr lang="fr-FR"/>
          </a:p>
        </p:txBody>
      </p:sp>
      <p:sp>
        <p:nvSpPr>
          <p:cNvPr id="6"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62B8E91F-8895-4B69-B330-159EBD28F284}" type="slidenum">
              <a:rPr lang="fr-FR"/>
              <a:pPr>
                <a:defRPr/>
              </a:pPr>
              <a:t>‹N°›</a:t>
            </a:fld>
            <a:endParaRPr lang="fr-FR"/>
          </a:p>
        </p:txBody>
      </p:sp>
    </p:spTree>
    <p:extLst>
      <p:ext uri="{BB962C8B-B14F-4D97-AF65-F5344CB8AC3E}">
        <p14:creationId xmlns:p14="http://schemas.microsoft.com/office/powerpoint/2010/main" val="2647481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9"/>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3"/>
          </a:xfrm>
          <a:prstGeom prst="rect">
            <a:avLst/>
          </a:prstGeo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C2632381-0029-4399-A391-6EBAF7DBE904}" type="datetime1">
              <a:rPr lang="fr-FR"/>
              <a:pPr>
                <a:defRPr/>
              </a:pPr>
              <a:t>04/12/2025</a:t>
            </a:fld>
            <a:endParaRPr lang="fr-FR"/>
          </a:p>
        </p:txBody>
      </p:sp>
      <p:sp>
        <p:nvSpPr>
          <p:cNvPr id="6"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C3182C28-F20A-48D9-9B28-35B18CDB9560}" type="slidenum">
              <a:rPr lang="fr-FR"/>
              <a:pPr>
                <a:defRPr/>
              </a:pPr>
              <a:t>‹N°›</a:t>
            </a:fld>
            <a:endParaRPr lang="fr-FR"/>
          </a:p>
        </p:txBody>
      </p:sp>
    </p:spTree>
    <p:extLst>
      <p:ext uri="{BB962C8B-B14F-4D97-AF65-F5344CB8AC3E}">
        <p14:creationId xmlns:p14="http://schemas.microsoft.com/office/powerpoint/2010/main" val="2362643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7"/>
            <a:ext cx="109728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a:xfrm>
            <a:off x="609600" y="1600201"/>
            <a:ext cx="109728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A7BCF3D6-45E4-4CCE-A59D-D11CE909B8E7}" type="datetime1">
              <a:rPr lang="fr-FR"/>
              <a:pPr>
                <a:defRPr/>
              </a:pPr>
              <a:t>04/12/2025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43BFF4D1-886B-4DFE-A0AC-3D348B039F28}" type="slidenum">
              <a:rPr lang="fr-FR"/>
              <a:pPr>
                <a:defRPr/>
              </a:pPr>
              <a:t>‹N°›</a:t>
            </a:fld>
            <a:endParaRPr lang="fr-FR"/>
          </a:p>
        </p:txBody>
      </p:sp>
    </p:spTree>
    <p:extLst>
      <p:ext uri="{BB962C8B-B14F-4D97-AF65-F5344CB8AC3E}">
        <p14:creationId xmlns:p14="http://schemas.microsoft.com/office/powerpoint/2010/main" val="1129070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09600" y="274639"/>
            <a:ext cx="80264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lvl1pPr>
              <a:defRPr/>
            </a:lvl1pPr>
          </a:lstStyle>
          <a:p>
            <a:pPr>
              <a:defRPr/>
            </a:pPr>
            <a:fld id="{EC71EC90-9508-4B54-8B38-B0E0A9041098}" type="datetime1">
              <a:rPr lang="fr-FR"/>
              <a:pPr>
                <a:defRPr/>
              </a:pPr>
              <a:t>04/12/2025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56D3C7CC-B4F9-4066-9437-269D9F66CBA8}" type="slidenum">
              <a:rPr lang="fr-FR"/>
              <a:pPr>
                <a:defRPr/>
              </a:pPr>
              <a:t>‹N°›</a:t>
            </a:fld>
            <a:endParaRPr lang="fr-FR"/>
          </a:p>
        </p:txBody>
      </p:sp>
    </p:spTree>
    <p:extLst>
      <p:ext uri="{BB962C8B-B14F-4D97-AF65-F5344CB8AC3E}">
        <p14:creationId xmlns:p14="http://schemas.microsoft.com/office/powerpoint/2010/main" val="486138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normAutofit/>
          </a:bodyPr>
          <a:lstStyle>
            <a:lvl1pPr algn="ctr">
              <a:lnSpc>
                <a:spcPct val="150000"/>
              </a:lnSpc>
              <a:defRPr sz="2800" baseline="0"/>
            </a:lvl1pPr>
          </a:lstStyle>
          <a:p>
            <a:r>
              <a:rPr lang="fr-FR"/>
              <a:t>Modifiez le style du titre</a:t>
            </a:r>
            <a:endParaRPr lang="fr-FR" dirty="0"/>
          </a:p>
        </p:txBody>
      </p:sp>
    </p:spTree>
    <p:extLst>
      <p:ext uri="{BB962C8B-B14F-4D97-AF65-F5344CB8AC3E}">
        <p14:creationId xmlns:p14="http://schemas.microsoft.com/office/powerpoint/2010/main" val="229284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7344C54-6845-46FA-BB64-AC00CD1E7C71}" type="datetimeFigureOut">
              <a:rPr lang="fr-FR" smtClean="0"/>
              <a:t>04/12/2025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6751AA-9E9E-4DF6-A6A8-093B1B1C2327}" type="slidenum">
              <a:rPr lang="fr-FR" smtClean="0"/>
              <a:t>‹N°›</a:t>
            </a:fld>
            <a:endParaRPr lang="fr-FR"/>
          </a:p>
        </p:txBody>
      </p:sp>
    </p:spTree>
    <p:extLst>
      <p:ext uri="{BB962C8B-B14F-4D97-AF65-F5344CB8AC3E}">
        <p14:creationId xmlns:p14="http://schemas.microsoft.com/office/powerpoint/2010/main" val="369081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7344C54-6845-46FA-BB64-AC00CD1E7C71}" type="datetimeFigureOut">
              <a:rPr lang="fr-FR" smtClean="0"/>
              <a:t>04/12/2025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76751AA-9E9E-4DF6-A6A8-093B1B1C2327}" type="slidenum">
              <a:rPr lang="fr-FR" smtClean="0"/>
              <a:t>‹N°›</a:t>
            </a:fld>
            <a:endParaRPr lang="fr-FR"/>
          </a:p>
        </p:txBody>
      </p:sp>
    </p:spTree>
    <p:extLst>
      <p:ext uri="{BB962C8B-B14F-4D97-AF65-F5344CB8AC3E}">
        <p14:creationId xmlns:p14="http://schemas.microsoft.com/office/powerpoint/2010/main" val="174994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7344C54-6845-46FA-BB64-AC00CD1E7C71}" type="datetimeFigureOut">
              <a:rPr lang="fr-FR" smtClean="0"/>
              <a:t>04/12/2025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76751AA-9E9E-4DF6-A6A8-093B1B1C2327}" type="slidenum">
              <a:rPr lang="fr-FR" smtClean="0"/>
              <a:t>‹N°›</a:t>
            </a:fld>
            <a:endParaRPr lang="fr-FR"/>
          </a:p>
        </p:txBody>
      </p:sp>
    </p:spTree>
    <p:extLst>
      <p:ext uri="{BB962C8B-B14F-4D97-AF65-F5344CB8AC3E}">
        <p14:creationId xmlns:p14="http://schemas.microsoft.com/office/powerpoint/2010/main" val="326834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344C54-6845-46FA-BB64-AC00CD1E7C71}" type="datetimeFigureOut">
              <a:rPr lang="fr-FR" smtClean="0"/>
              <a:t>04/12/2025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76751AA-9E9E-4DF6-A6A8-093B1B1C2327}" type="slidenum">
              <a:rPr lang="fr-FR" smtClean="0"/>
              <a:t>‹N°›</a:t>
            </a:fld>
            <a:endParaRPr lang="fr-FR"/>
          </a:p>
        </p:txBody>
      </p:sp>
    </p:spTree>
    <p:extLst>
      <p:ext uri="{BB962C8B-B14F-4D97-AF65-F5344CB8AC3E}">
        <p14:creationId xmlns:p14="http://schemas.microsoft.com/office/powerpoint/2010/main" val="389303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7344C54-6845-46FA-BB64-AC00CD1E7C71}" type="datetimeFigureOut">
              <a:rPr lang="fr-FR" smtClean="0"/>
              <a:t>04/12/2025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6751AA-9E9E-4DF6-A6A8-093B1B1C2327}" type="slidenum">
              <a:rPr lang="fr-FR" smtClean="0"/>
              <a:t>‹N°›</a:t>
            </a:fld>
            <a:endParaRPr lang="fr-FR"/>
          </a:p>
        </p:txBody>
      </p:sp>
    </p:spTree>
    <p:extLst>
      <p:ext uri="{BB962C8B-B14F-4D97-AF65-F5344CB8AC3E}">
        <p14:creationId xmlns:p14="http://schemas.microsoft.com/office/powerpoint/2010/main" val="204677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7344C54-6845-46FA-BB64-AC00CD1E7C71}" type="datetimeFigureOut">
              <a:rPr lang="fr-FR" smtClean="0"/>
              <a:t>04/12/2025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6751AA-9E9E-4DF6-A6A8-093B1B1C2327}" type="slidenum">
              <a:rPr lang="fr-FR" smtClean="0"/>
              <a:t>‹N°›</a:t>
            </a:fld>
            <a:endParaRPr lang="fr-FR"/>
          </a:p>
        </p:txBody>
      </p:sp>
    </p:spTree>
    <p:extLst>
      <p:ext uri="{BB962C8B-B14F-4D97-AF65-F5344CB8AC3E}">
        <p14:creationId xmlns:p14="http://schemas.microsoft.com/office/powerpoint/2010/main" val="223198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44C54-6845-46FA-BB64-AC00CD1E7C71}" type="datetimeFigureOut">
              <a:rPr lang="fr-FR" smtClean="0"/>
              <a:t>04/12/2025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751AA-9E9E-4DF6-A6A8-093B1B1C2327}" type="slidenum">
              <a:rPr lang="fr-FR" smtClean="0"/>
              <a:t>‹N°›</a:t>
            </a:fld>
            <a:endParaRPr lang="fr-FR"/>
          </a:p>
        </p:txBody>
      </p:sp>
    </p:spTree>
    <p:extLst>
      <p:ext uri="{BB962C8B-B14F-4D97-AF65-F5344CB8AC3E}">
        <p14:creationId xmlns:p14="http://schemas.microsoft.com/office/powerpoint/2010/main" val="2073469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0724826" y="5168684"/>
            <a:ext cx="1201119" cy="148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http://intra.dgpr.e2.rie.gouv.fr/IMG/png/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88479" y="5373899"/>
            <a:ext cx="1503521" cy="107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31495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ill Sans MT" panose="020B0502020104020203" pitchFamily="34" charset="0"/>
              </a:defRPr>
            </a:lvl1pPr>
          </a:lstStyle>
          <a:p>
            <a:fld id="{28778048-B32F-4095-B800-4053DD5E24A6}" type="datetimeFigureOut">
              <a:rPr lang="fr-FR" smtClean="0"/>
              <a:pPr/>
              <a:t>04/12/2025</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anose="020B0502020104020203" pitchFamily="34" charset="0"/>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ill Sans MT" panose="020B0502020104020203" pitchFamily="34" charset="0"/>
              </a:defRPr>
            </a:lvl1pPr>
          </a:lstStyle>
          <a:p>
            <a:fld id="{587A0F32-4638-43A6-B792-22B1EF3848A9}" type="slidenum">
              <a:rPr lang="fr-FR" smtClean="0"/>
              <a:pPr/>
              <a:t>‹N°›</a:t>
            </a:fld>
            <a:endParaRPr lang="fr-FR" dirty="0"/>
          </a:p>
        </p:txBody>
      </p:sp>
      <p:sp>
        <p:nvSpPr>
          <p:cNvPr id="7" name="Rectangle 6"/>
          <p:cNvSpPr/>
          <p:nvPr userDrawn="1"/>
        </p:nvSpPr>
        <p:spPr>
          <a:xfrm>
            <a:off x="472698" y="4734732"/>
            <a:ext cx="1046136" cy="1379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574887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e 6"/>
          <p:cNvGrpSpPr/>
          <p:nvPr userDrawn="1"/>
        </p:nvGrpSpPr>
        <p:grpSpPr>
          <a:xfrm>
            <a:off x="8400256" y="6490282"/>
            <a:ext cx="2592288" cy="367719"/>
            <a:chOff x="5724128" y="6422186"/>
            <a:chExt cx="2304256" cy="435814"/>
          </a:xfrm>
        </p:grpSpPr>
        <p:sp>
          <p:nvSpPr>
            <p:cNvPr id="8" name="Triangle isocèle 7"/>
            <p:cNvSpPr/>
            <p:nvPr userDrawn="1"/>
          </p:nvSpPr>
          <p:spPr>
            <a:xfrm>
              <a:off x="5724128" y="6422186"/>
              <a:ext cx="724195" cy="435814"/>
            </a:xfrm>
            <a:prstGeom prst="triangle">
              <a:avLst>
                <a:gd name="adj" fmla="val 49600"/>
              </a:avLst>
            </a:prstGeom>
            <a:solidFill>
              <a:srgbClr val="B5BE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a:p>
          </p:txBody>
        </p:sp>
        <p:sp>
          <p:nvSpPr>
            <p:cNvPr id="9" name="Triangle isocèle 8"/>
            <p:cNvSpPr/>
            <p:nvPr userDrawn="1"/>
          </p:nvSpPr>
          <p:spPr>
            <a:xfrm>
              <a:off x="7304189" y="6422186"/>
              <a:ext cx="724195" cy="435814"/>
            </a:xfrm>
            <a:prstGeom prst="triangle">
              <a:avLst/>
            </a:prstGeom>
            <a:solidFill>
              <a:srgbClr val="926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a:p>
          </p:txBody>
        </p:sp>
        <p:sp>
          <p:nvSpPr>
            <p:cNvPr id="10" name="Triangle isocèle 9"/>
            <p:cNvSpPr/>
            <p:nvPr userDrawn="1"/>
          </p:nvSpPr>
          <p:spPr>
            <a:xfrm>
              <a:off x="6514158" y="6422186"/>
              <a:ext cx="724195" cy="435814"/>
            </a:xfrm>
            <a:prstGeom prst="triangle">
              <a:avLst/>
            </a:prstGeom>
            <a:solidFill>
              <a:srgbClr val="67B0E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a:p>
          </p:txBody>
        </p:sp>
      </p:grpSp>
    </p:spTree>
    <p:extLst>
      <p:ext uri="{BB962C8B-B14F-4D97-AF65-F5344CB8AC3E}">
        <p14:creationId xmlns:p14="http://schemas.microsoft.com/office/powerpoint/2010/main" val="68938500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defTabSz="457189"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189"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189"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77"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566"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754" algn="ctr" defTabSz="457189"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891" indent="-342891" algn="l" defTabSz="457189"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32" indent="-285744" algn="l" defTabSz="457189"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971" indent="-228594" algn="l" defTabSz="457189"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160"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4.emf"/><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5.jp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hyperlink" Target="https://www.andra.fr/nous-connaitre/gouvernance/commission-nationale-des-aides-dans-le-domaine-radioactif-cnar" TargetMode="External"/><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s://www.debatpublic.fr/reacteur-electronucleaire-lfr-30-de-30-mwe-en-indre-et-loire-37-et-installation-de-fabrication-d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tmp"/><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hctisn.fr/courrier-du-hctisn-a-l-opecst-suite-a-la-pleniere-a408.html" TargetMode="External"/><Relationship Id="rId5" Type="http://schemas.openxmlformats.org/officeDocument/2006/relationships/hyperlink" Target="http://www.hctisn.fr/le-haut-comite-a-tenu-sa-74e-reunion-pleniere-le-2-a401.html"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tmp"/><Relationship Id="rId5" Type="http://schemas.openxmlformats.org/officeDocument/2006/relationships/hyperlink" Target="https://www.hctisn.fr/groupe-de-travail-politique-de-l-asnr-en-matiere-r86.html"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b="901"/>
          <a:stretch/>
        </p:blipFill>
        <p:spPr>
          <a:xfrm>
            <a:off x="494623" y="1973943"/>
            <a:ext cx="11131320" cy="4655457"/>
          </a:xfrm>
          <a:prstGeom prst="rect">
            <a:avLst/>
          </a:prstGeom>
        </p:spPr>
      </p:pic>
      <p:sp>
        <p:nvSpPr>
          <p:cNvPr id="8" name="ZoneTexte 7"/>
          <p:cNvSpPr txBox="1"/>
          <p:nvPr/>
        </p:nvSpPr>
        <p:spPr>
          <a:xfrm>
            <a:off x="494622" y="1973943"/>
            <a:ext cx="11131321" cy="4655457"/>
          </a:xfrm>
          <a:prstGeom prst="rect">
            <a:avLst/>
          </a:prstGeom>
          <a:noFill/>
        </p:spPr>
        <p:txBody>
          <a:bodyPr wrap="square" rtlCol="0" anchor="ctr" anchorCtr="0">
            <a:noAutofit/>
          </a:bodyPr>
          <a:lstStyle/>
          <a:p>
            <a:pPr algn="ctr"/>
            <a:r>
              <a:rPr lang="fr-FR" sz="5400" b="1" dirty="0" smtClean="0">
                <a:latin typeface="BrandonText-Light"/>
              </a:rPr>
              <a:t>75</a:t>
            </a:r>
            <a:r>
              <a:rPr lang="fr-FR" sz="5400" b="1" baseline="30000" dirty="0" smtClean="0">
                <a:latin typeface="BrandonText-Light"/>
              </a:rPr>
              <a:t>e</a:t>
            </a:r>
            <a:r>
              <a:rPr lang="fr-FR" sz="5400" b="1" dirty="0" smtClean="0">
                <a:latin typeface="BrandonText-Light"/>
              </a:rPr>
              <a:t> réunion </a:t>
            </a:r>
            <a:r>
              <a:rPr lang="fr-FR" sz="5400" b="1" dirty="0">
                <a:latin typeface="BrandonText-Light"/>
              </a:rPr>
              <a:t>plénière du </a:t>
            </a:r>
          </a:p>
          <a:p>
            <a:pPr algn="ctr"/>
            <a:r>
              <a:rPr lang="fr-FR" sz="5400" b="1" dirty="0">
                <a:latin typeface="BrandonText-Light"/>
              </a:rPr>
              <a:t>4</a:t>
            </a:r>
            <a:r>
              <a:rPr lang="fr-FR" sz="5400" b="1" dirty="0" smtClean="0">
                <a:latin typeface="BrandonText-Light"/>
              </a:rPr>
              <a:t> décembre 2025</a:t>
            </a:r>
            <a:endParaRPr lang="fr-FR" sz="5400" b="1" dirty="0">
              <a:latin typeface="BrandonText-Light"/>
            </a:endParaRPr>
          </a:p>
          <a:p>
            <a:pPr algn="ctr"/>
            <a:r>
              <a:rPr lang="fr-FR" sz="2400" b="1" dirty="0">
                <a:latin typeface="BrandonText-Light"/>
              </a:rPr>
              <a:t/>
            </a:r>
            <a:br>
              <a:rPr lang="fr-FR" sz="2400" b="1" dirty="0">
                <a:latin typeface="BrandonText-Light"/>
              </a:rPr>
            </a:br>
            <a:endParaRPr lang="fr-FR" sz="2400" b="1" dirty="0">
              <a:latin typeface="BrandonText-Light"/>
            </a:endParaRPr>
          </a:p>
          <a:p>
            <a:pPr algn="ctr"/>
            <a:endParaRPr lang="fr-FR" sz="2000" b="1" dirty="0">
              <a:latin typeface="BrandonText-Light"/>
            </a:endParaRPr>
          </a:p>
          <a:p>
            <a:pPr algn="ctr"/>
            <a:r>
              <a:rPr lang="fr-FR" sz="2000" b="1" dirty="0">
                <a:latin typeface="BrandonText-Light"/>
              </a:rPr>
              <a:t>www.hctisn.fr</a:t>
            </a:r>
          </a:p>
          <a:p>
            <a:pPr algn="ctr"/>
            <a:endParaRPr lang="fr-FR" sz="2000" b="1" dirty="0">
              <a:latin typeface="BrandonText-Light"/>
            </a:endParaRPr>
          </a:p>
          <a:p>
            <a:pPr algn="ctr"/>
            <a:endParaRPr lang="fr-FR" sz="2000" b="1" dirty="0">
              <a:latin typeface="BrandonText-Light"/>
            </a:endParaRPr>
          </a:p>
        </p:txBody>
      </p:sp>
      <p:sp>
        <p:nvSpPr>
          <p:cNvPr id="2" name="Rectangle 1"/>
          <p:cNvSpPr/>
          <p:nvPr/>
        </p:nvSpPr>
        <p:spPr>
          <a:xfrm>
            <a:off x="0" y="432000"/>
            <a:ext cx="11179834" cy="1080000"/>
          </a:xfrm>
          <a:prstGeom prst="rect">
            <a:avLst/>
          </a:prstGeom>
          <a:solidFill>
            <a:schemeClr val="accent1"/>
          </a:solidFill>
        </p:spPr>
        <p:txBody>
          <a:bodyPr wrap="square" anchor="ctr" anchorCtr="0">
            <a:spAutoFit/>
          </a:bodyPr>
          <a:lstStyle/>
          <a:p>
            <a:pPr marL="1973263"/>
            <a:r>
              <a:rPr lang="fr-FR" sz="3200" b="1" dirty="0">
                <a:solidFill>
                  <a:schemeClr val="bg1"/>
                </a:solidFill>
                <a:latin typeface="BrandonText-Light"/>
              </a:rPr>
              <a:t>Haut comité pour la transparence </a:t>
            </a:r>
            <a:br>
              <a:rPr lang="fr-FR" sz="3200" b="1" dirty="0">
                <a:solidFill>
                  <a:schemeClr val="bg1"/>
                </a:solidFill>
                <a:latin typeface="BrandonText-Light"/>
              </a:rPr>
            </a:br>
            <a:r>
              <a:rPr lang="fr-FR" sz="3200" b="1" dirty="0">
                <a:solidFill>
                  <a:schemeClr val="bg1"/>
                </a:solidFill>
                <a:latin typeface="BrandonText-Light"/>
              </a:rPr>
              <a:t>et l’information sur la sécurité nucléaire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Tree>
    <p:extLst>
      <p:ext uri="{BB962C8B-B14F-4D97-AF65-F5344CB8AC3E}">
        <p14:creationId xmlns:p14="http://schemas.microsoft.com/office/powerpoint/2010/main" val="210780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Actualité des groupes de travail du HCTISN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11" name="Rectangle 10"/>
          <p:cNvSpPr/>
          <p:nvPr/>
        </p:nvSpPr>
        <p:spPr>
          <a:xfrm>
            <a:off x="1620000" y="2944005"/>
            <a:ext cx="6281796" cy="2677656"/>
          </a:xfrm>
          <a:prstGeom prst="rect">
            <a:avLst/>
          </a:prstGeom>
        </p:spPr>
        <p:txBody>
          <a:bodyPr wrap="square">
            <a:spAutoFit/>
          </a:bodyPr>
          <a:lstStyle/>
          <a:p>
            <a:pPr marL="1257300" lvl="2" indent="-342900">
              <a:buFont typeface="Wingdings" panose="05000000000000000000" pitchFamily="2" charset="2"/>
              <a:buChar char="Ø"/>
            </a:pPr>
            <a:r>
              <a:rPr lang="fr-FR" sz="2800" b="1" dirty="0" smtClean="0">
                <a:solidFill>
                  <a:srgbClr val="000000"/>
                </a:solidFill>
                <a:latin typeface="BrandonText-Light"/>
                <a:ea typeface="Calibri" panose="020F0502020204030204" pitchFamily="34" charset="0"/>
              </a:rPr>
              <a:t>Questions / </a:t>
            </a:r>
            <a:r>
              <a:rPr lang="fr-FR" sz="2800" b="1" dirty="0">
                <a:solidFill>
                  <a:srgbClr val="000000"/>
                </a:solidFill>
                <a:latin typeface="BrandonText-Light"/>
                <a:ea typeface="Calibri" panose="020F0502020204030204" pitchFamily="34" charset="0"/>
              </a:rPr>
              <a:t>échanges </a:t>
            </a:r>
            <a:r>
              <a:rPr lang="fr-FR" sz="2800" b="1" dirty="0" smtClean="0">
                <a:solidFill>
                  <a:srgbClr val="000000"/>
                </a:solidFill>
                <a:latin typeface="BrandonText-Light"/>
                <a:ea typeface="Calibri" panose="020F0502020204030204" pitchFamily="34" charset="0"/>
              </a:rPr>
              <a:t>sur les </a:t>
            </a:r>
            <a:r>
              <a:rPr lang="fr-FR" sz="2800" b="1" dirty="0">
                <a:solidFill>
                  <a:srgbClr val="000000"/>
                </a:solidFill>
                <a:latin typeface="BrandonText-Light"/>
                <a:ea typeface="Calibri" panose="020F0502020204030204" pitchFamily="34" charset="0"/>
              </a:rPr>
              <a:t>premières </a:t>
            </a:r>
            <a:r>
              <a:rPr lang="fr-FR" sz="2800" b="1" dirty="0" smtClean="0">
                <a:solidFill>
                  <a:srgbClr val="000000"/>
                </a:solidFill>
                <a:latin typeface="BrandonText-Light"/>
                <a:ea typeface="Calibri" panose="020F0502020204030204" pitchFamily="34" charset="0"/>
              </a:rPr>
              <a:t>orientations du GT sur la recherche et l’expertise/décision </a:t>
            </a:r>
            <a:endParaRPr lang="fr-FR" sz="2800" b="1" dirty="0">
              <a:solidFill>
                <a:srgbClr val="000000"/>
              </a:solidFill>
              <a:latin typeface="BrandonText-Light"/>
              <a:ea typeface="Calibri" panose="020F0502020204030204" pitchFamily="34" charset="0"/>
            </a:endParaRPr>
          </a:p>
          <a:p>
            <a:pPr marL="1257300" lvl="2" indent="-342900">
              <a:buFont typeface="Wingdings" panose="05000000000000000000" pitchFamily="2" charset="2"/>
              <a:buChar char="Ø"/>
            </a:pPr>
            <a:endParaRPr lang="fr-FR" sz="2800" b="1" dirty="0">
              <a:solidFill>
                <a:srgbClr val="000000"/>
              </a:solidFill>
              <a:latin typeface="BrandonText-Light"/>
              <a:ea typeface="Calibri" panose="020F0502020204030204" pitchFamily="34" charset="0"/>
            </a:endParaRPr>
          </a:p>
          <a:p>
            <a:pPr marL="1257300" lvl="2" indent="-342900">
              <a:buFont typeface="Wingdings" panose="05000000000000000000" pitchFamily="2" charset="2"/>
              <a:buChar char="Ø"/>
            </a:pPr>
            <a:endParaRPr lang="fr-FR" sz="2800" dirty="0">
              <a:solidFill>
                <a:srgbClr val="000000"/>
              </a:solidFill>
              <a:latin typeface="BrandonText-Light"/>
              <a:ea typeface="Calibri" panose="020F0502020204030204" pitchFamily="34" charset="0"/>
            </a:endParaRPr>
          </a:p>
        </p:txBody>
      </p:sp>
      <p:pic>
        <p:nvPicPr>
          <p:cNvPr id="6" name="Picture 2" descr="Icône Poser une question | Vecteur Prem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542" y="2044602"/>
            <a:ext cx="3830178" cy="383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76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Plénière du </a:t>
            </a:r>
            <a:r>
              <a:rPr lang="fr-FR" sz="2800" b="1" dirty="0" smtClean="0">
                <a:solidFill>
                  <a:schemeClr val="bg1"/>
                </a:solidFill>
                <a:latin typeface="BrandonText-Light"/>
              </a:rPr>
              <a:t>4 décembre 2025</a:t>
            </a:r>
            <a:endParaRPr lang="fr-FR" sz="28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11" name="Rectangle 10"/>
          <p:cNvSpPr/>
          <p:nvPr/>
        </p:nvSpPr>
        <p:spPr>
          <a:xfrm>
            <a:off x="1620000" y="1684254"/>
            <a:ext cx="8896957" cy="3416320"/>
          </a:xfrm>
          <a:prstGeom prst="rect">
            <a:avLst/>
          </a:prstGeom>
        </p:spPr>
        <p:txBody>
          <a:bodyPr wrap="square">
            <a:spAutoFit/>
          </a:bodyPr>
          <a:lstStyle/>
          <a:p>
            <a:pPr marL="1371600" lvl="2" indent="-457200">
              <a:buFont typeface="Wingdings" panose="05000000000000000000" pitchFamily="2" charset="2"/>
              <a:buChar char="v"/>
            </a:pPr>
            <a:endParaRPr lang="fr-FR" sz="3600" b="1" dirty="0">
              <a:latin typeface="BrandonText-Light"/>
              <a:ea typeface="Calibri" panose="020F0502020204030204" pitchFamily="34" charset="0"/>
            </a:endParaRPr>
          </a:p>
          <a:p>
            <a:pPr marL="1371600" lvl="2" indent="-457200">
              <a:buFont typeface="Wingdings" panose="05000000000000000000" pitchFamily="2" charset="2"/>
              <a:buChar char="v"/>
            </a:pPr>
            <a:endParaRPr lang="fr-FR" sz="3600" b="1" dirty="0">
              <a:latin typeface="BrandonText-Light"/>
              <a:ea typeface="Calibri" panose="020F0502020204030204" pitchFamily="34" charset="0"/>
            </a:endParaRPr>
          </a:p>
          <a:p>
            <a:pPr lvl="2"/>
            <a:r>
              <a:rPr lang="fr-FR" sz="3600" b="1" dirty="0" smtClean="0">
                <a:latin typeface="BrandonText-Light"/>
              </a:rPr>
              <a:t>Pause</a:t>
            </a:r>
          </a:p>
          <a:p>
            <a:pPr marL="1371600" lvl="2" indent="-457200">
              <a:buFont typeface="Wingdings" panose="05000000000000000000" pitchFamily="2" charset="2"/>
              <a:buChar char="v"/>
            </a:pPr>
            <a:endParaRPr lang="fr-FR" sz="3600" b="1" dirty="0">
              <a:latin typeface="BrandonText-Light"/>
            </a:endParaRPr>
          </a:p>
          <a:p>
            <a:pPr marL="1485900" lvl="2" indent="-571500">
              <a:buFont typeface="Wingdings" panose="05000000000000000000" pitchFamily="2" charset="2"/>
              <a:buChar char="Ø"/>
            </a:pPr>
            <a:r>
              <a:rPr lang="fr-FR" sz="3600" b="1" i="1" dirty="0" smtClean="0">
                <a:latin typeface="BrandonText-Light"/>
              </a:rPr>
              <a:t>Reprise à 10h35  </a:t>
            </a:r>
            <a:endParaRPr lang="fr-FR" sz="3600" b="1" i="1" dirty="0">
              <a:latin typeface="BrandonText-Light"/>
            </a:endParaRPr>
          </a:p>
          <a:p>
            <a:pPr marL="2743200" lvl="5" indent="-457200">
              <a:buFont typeface="Wingdings" panose="05000000000000000000" pitchFamily="2" charset="2"/>
              <a:buChar char="v"/>
            </a:pPr>
            <a:endParaRPr lang="fr-FR" sz="3600" dirty="0">
              <a:latin typeface="BrandonText-Light"/>
              <a:ea typeface="Calibri" panose="020F0502020204030204" pitchFamily="34" charset="0"/>
            </a:endParaRPr>
          </a:p>
        </p:txBody>
      </p:sp>
      <p:pic>
        <p:nvPicPr>
          <p:cNvPr id="6" name="Picture 2" descr="Pause - Icônes Interface utilisateur et ges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1736" y="266217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90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Travaux de la Commission nationale des aides dans le domaine radioactif (CNAR)</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11" name="Rectangle 10"/>
          <p:cNvSpPr/>
          <p:nvPr/>
        </p:nvSpPr>
        <p:spPr>
          <a:xfrm>
            <a:off x="1620000" y="2944005"/>
            <a:ext cx="9559834" cy="1384995"/>
          </a:xfrm>
          <a:prstGeom prst="rect">
            <a:avLst/>
          </a:prstGeom>
        </p:spPr>
        <p:txBody>
          <a:bodyPr wrap="square">
            <a:spAutoFit/>
          </a:bodyPr>
          <a:lstStyle/>
          <a:p>
            <a:pPr marL="1257300" lvl="2" indent="-342900">
              <a:buFont typeface="Wingdings" panose="05000000000000000000" pitchFamily="2" charset="2"/>
              <a:buChar char="Ø"/>
            </a:pPr>
            <a:r>
              <a:rPr lang="fr-FR" sz="2800" b="1" dirty="0">
                <a:solidFill>
                  <a:srgbClr val="000000"/>
                </a:solidFill>
                <a:latin typeface="BrandonText-Light"/>
                <a:ea typeface="Calibri" panose="020F0502020204030204" pitchFamily="34" charset="0"/>
              </a:rPr>
              <a:t>M. Didier DUBOT, Président de la CNAR</a:t>
            </a:r>
          </a:p>
          <a:p>
            <a:pPr marL="1257300" lvl="2" indent="-342900">
              <a:buFont typeface="Wingdings" panose="05000000000000000000" pitchFamily="2" charset="2"/>
              <a:buChar char="Ø"/>
            </a:pPr>
            <a:endParaRPr lang="fr-FR" sz="2800" b="1" dirty="0">
              <a:solidFill>
                <a:srgbClr val="000000"/>
              </a:solidFill>
              <a:latin typeface="BrandonText-Light"/>
              <a:ea typeface="Calibri" panose="020F0502020204030204" pitchFamily="34" charset="0"/>
            </a:endParaRPr>
          </a:p>
          <a:p>
            <a:pPr marL="1257300" lvl="2" indent="-342900">
              <a:buFont typeface="Wingdings" panose="05000000000000000000" pitchFamily="2" charset="2"/>
              <a:buChar char="Ø"/>
            </a:pPr>
            <a:endParaRPr lang="fr-FR" sz="2800" dirty="0">
              <a:solidFill>
                <a:srgbClr val="000000"/>
              </a:solidFill>
              <a:latin typeface="BrandonText-Light"/>
              <a:ea typeface="Calibri" panose="020F0502020204030204" pitchFamily="34" charset="0"/>
            </a:endParaRPr>
          </a:p>
        </p:txBody>
      </p:sp>
    </p:spTree>
    <p:extLst>
      <p:ext uri="{BB962C8B-B14F-4D97-AF65-F5344CB8AC3E}">
        <p14:creationId xmlns:p14="http://schemas.microsoft.com/office/powerpoint/2010/main" val="133105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Travaux de la Commission nationale des aides dans le domaine radioactif (CNAR)</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11" name="Rectangle 10"/>
          <p:cNvSpPr/>
          <p:nvPr/>
        </p:nvSpPr>
        <p:spPr>
          <a:xfrm>
            <a:off x="1620000" y="2944005"/>
            <a:ext cx="9559834" cy="1384995"/>
          </a:xfrm>
          <a:prstGeom prst="rect">
            <a:avLst/>
          </a:prstGeom>
        </p:spPr>
        <p:txBody>
          <a:bodyPr wrap="square">
            <a:spAutoFit/>
          </a:bodyPr>
          <a:lstStyle/>
          <a:p>
            <a:pPr marL="1257300" lvl="2" indent="-342900">
              <a:buFont typeface="Wingdings" panose="05000000000000000000" pitchFamily="2" charset="2"/>
              <a:buChar char="Ø"/>
            </a:pPr>
            <a:r>
              <a:rPr lang="fr-FR" sz="2800" b="1" dirty="0" smtClean="0">
                <a:solidFill>
                  <a:srgbClr val="000000"/>
                </a:solidFill>
                <a:latin typeface="BrandonText-Light"/>
                <a:ea typeface="Calibri" panose="020F0502020204030204" pitchFamily="34" charset="0"/>
              </a:rPr>
              <a:t>Questions / échanges</a:t>
            </a:r>
            <a:endParaRPr lang="fr-FR" sz="2800" b="1" dirty="0">
              <a:solidFill>
                <a:srgbClr val="000000"/>
              </a:solidFill>
              <a:latin typeface="BrandonText-Light"/>
              <a:ea typeface="Calibri" panose="020F0502020204030204" pitchFamily="34" charset="0"/>
            </a:endParaRPr>
          </a:p>
          <a:p>
            <a:pPr marL="1257300" lvl="2" indent="-342900">
              <a:buFont typeface="Wingdings" panose="05000000000000000000" pitchFamily="2" charset="2"/>
              <a:buChar char="Ø"/>
            </a:pPr>
            <a:endParaRPr lang="fr-FR" sz="2800" b="1" dirty="0">
              <a:solidFill>
                <a:srgbClr val="000000"/>
              </a:solidFill>
              <a:latin typeface="BrandonText-Light"/>
              <a:ea typeface="Calibri" panose="020F0502020204030204" pitchFamily="34" charset="0"/>
            </a:endParaRPr>
          </a:p>
          <a:p>
            <a:pPr marL="1257300" lvl="2" indent="-342900">
              <a:buFont typeface="Wingdings" panose="05000000000000000000" pitchFamily="2" charset="2"/>
              <a:buChar char="Ø"/>
            </a:pPr>
            <a:endParaRPr lang="fr-FR" sz="2800" dirty="0">
              <a:solidFill>
                <a:srgbClr val="000000"/>
              </a:solidFill>
              <a:latin typeface="BrandonText-Light"/>
              <a:ea typeface="Calibri" panose="020F0502020204030204" pitchFamily="34" charset="0"/>
            </a:endParaRPr>
          </a:p>
        </p:txBody>
      </p:sp>
      <p:pic>
        <p:nvPicPr>
          <p:cNvPr id="6" name="Picture 2" descr="Icône Poser une question | Vecteur Prem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542" y="2044602"/>
            <a:ext cx="3830178" cy="383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42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Plénière du </a:t>
            </a:r>
            <a:r>
              <a:rPr lang="fr-FR" sz="2800" b="1" dirty="0" smtClean="0">
                <a:solidFill>
                  <a:schemeClr val="bg1"/>
                </a:solidFill>
                <a:latin typeface="BrandonText-Light"/>
              </a:rPr>
              <a:t>4 décembre 2025</a:t>
            </a:r>
            <a:endParaRPr lang="fr-FR" sz="28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11" name="Rectangle 10"/>
          <p:cNvSpPr/>
          <p:nvPr/>
        </p:nvSpPr>
        <p:spPr>
          <a:xfrm>
            <a:off x="2052695" y="1800000"/>
            <a:ext cx="5847314" cy="3416320"/>
          </a:xfrm>
          <a:prstGeom prst="rect">
            <a:avLst/>
          </a:prstGeom>
        </p:spPr>
        <p:txBody>
          <a:bodyPr wrap="square">
            <a:spAutoFit/>
          </a:bodyPr>
          <a:lstStyle/>
          <a:p>
            <a:pPr marL="1371600" lvl="2" indent="-457200">
              <a:buFont typeface="Wingdings" panose="05000000000000000000" pitchFamily="2" charset="2"/>
              <a:buChar char="v"/>
            </a:pPr>
            <a:endParaRPr lang="fr-FR" sz="3600" b="1" dirty="0">
              <a:latin typeface="BrandonText-Light"/>
              <a:ea typeface="Calibri" panose="020F0502020204030204" pitchFamily="34" charset="0"/>
            </a:endParaRPr>
          </a:p>
          <a:p>
            <a:pPr marL="1371600" lvl="2" indent="-457200">
              <a:buFont typeface="Wingdings" panose="05000000000000000000" pitchFamily="2" charset="2"/>
              <a:buChar char="v"/>
            </a:pPr>
            <a:endParaRPr lang="fr-FR" sz="3600" b="1" dirty="0">
              <a:latin typeface="BrandonText-Light"/>
              <a:ea typeface="Calibri" panose="020F0502020204030204" pitchFamily="34" charset="0"/>
            </a:endParaRPr>
          </a:p>
          <a:p>
            <a:pPr lvl="2"/>
            <a:r>
              <a:rPr lang="fr-FR" sz="3600" b="1" dirty="0">
                <a:latin typeface="BrandonText-Light"/>
              </a:rPr>
              <a:t>Pause </a:t>
            </a:r>
            <a:r>
              <a:rPr lang="fr-FR" sz="3600" b="1" dirty="0" smtClean="0">
                <a:latin typeface="BrandonText-Light"/>
              </a:rPr>
              <a:t>déjeuner</a:t>
            </a:r>
          </a:p>
          <a:p>
            <a:pPr lvl="2"/>
            <a:endParaRPr lang="fr-FR" sz="3600" b="1" dirty="0" smtClean="0">
              <a:latin typeface="BrandonText-Light"/>
            </a:endParaRPr>
          </a:p>
          <a:p>
            <a:pPr marL="1485900" lvl="2" indent="-571500">
              <a:buFont typeface="Wingdings" panose="05000000000000000000" pitchFamily="2" charset="2"/>
              <a:buChar char="Ø"/>
            </a:pPr>
            <a:r>
              <a:rPr lang="fr-FR" sz="3600" b="1" i="1" u="sng" dirty="0" smtClean="0">
                <a:latin typeface="BrandonText-Light"/>
              </a:rPr>
              <a:t>Reprise 13h30</a:t>
            </a:r>
            <a:endParaRPr lang="fr-FR" sz="3600" b="1" i="1" u="sng" dirty="0">
              <a:latin typeface="BrandonText-Light"/>
            </a:endParaRPr>
          </a:p>
          <a:p>
            <a:pPr marL="2743200" lvl="5" indent="-457200">
              <a:buFont typeface="Wingdings" panose="05000000000000000000" pitchFamily="2" charset="2"/>
              <a:buChar char="v"/>
            </a:pPr>
            <a:endParaRPr lang="fr-FR" sz="3600" dirty="0">
              <a:latin typeface="BrandonText-Light"/>
              <a:ea typeface="Calibri" panose="020F0502020204030204" pitchFamily="34" charset="0"/>
            </a:endParaRPr>
          </a:p>
        </p:txBody>
      </p:sp>
      <p:pic>
        <p:nvPicPr>
          <p:cNvPr id="6146" name="Picture 2" descr="9 400+ Pause Déjeuner Stock Illustrations, graphiques vectoriels libre de  droits et Clip Art - iStock | Pause café, Cantine, Snac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8665" y="1943999"/>
            <a:ext cx="3831169" cy="383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96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250166" y="193047"/>
            <a:ext cx="11179834" cy="1557905"/>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R</a:t>
            </a:r>
            <a:r>
              <a:rPr lang="fr-FR" sz="2800" b="1" dirty="0" smtClean="0">
                <a:solidFill>
                  <a:schemeClr val="bg1"/>
                </a:solidFill>
                <a:latin typeface="BrandonText-Light"/>
              </a:rPr>
              <a:t>etour </a:t>
            </a:r>
            <a:r>
              <a:rPr lang="fr-FR" sz="2800" b="1" dirty="0">
                <a:solidFill>
                  <a:schemeClr val="bg1"/>
                </a:solidFill>
                <a:latin typeface="BrandonText-Light"/>
              </a:rPr>
              <a:t>sur la consultation des parties prenantes sur le projet d’avis de l’ASNR sur le dossier de demande d’autorisation de création de </a:t>
            </a:r>
            <a:r>
              <a:rPr lang="fr-FR" sz="2800" b="1" dirty="0" smtClean="0">
                <a:solidFill>
                  <a:schemeClr val="bg1"/>
                </a:solidFill>
                <a:latin typeface="BrandonText-Light"/>
              </a:rPr>
              <a:t>Cigéo</a:t>
            </a:r>
            <a:endParaRPr lang="fr-FR" sz="28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6" name="Rectangle 5"/>
          <p:cNvSpPr/>
          <p:nvPr/>
        </p:nvSpPr>
        <p:spPr>
          <a:xfrm>
            <a:off x="1487251" y="2231999"/>
            <a:ext cx="10403566" cy="1384995"/>
          </a:xfrm>
          <a:prstGeom prst="rect">
            <a:avLst/>
          </a:prstGeom>
        </p:spPr>
        <p:txBody>
          <a:bodyPr wrap="square">
            <a:spAutoFit/>
          </a:bodyPr>
          <a:lstStyle/>
          <a:p>
            <a:pPr marL="914400" lvl="1" indent="-457200">
              <a:buFont typeface="Wingdings" panose="05000000000000000000" pitchFamily="2" charset="2"/>
              <a:buChar char="Ø"/>
            </a:pPr>
            <a:r>
              <a:rPr lang="fr-FR" sz="2800" b="1" dirty="0"/>
              <a:t>Pierre BOIS, Directeur général adjoint de l’ASNR</a:t>
            </a:r>
          </a:p>
          <a:p>
            <a:pPr lvl="1"/>
            <a:endParaRPr lang="fr-FR" sz="2800" b="1" dirty="0" smtClean="0"/>
          </a:p>
          <a:p>
            <a:pPr marL="800100" lvl="1" indent="-342900">
              <a:buFont typeface="Arial" panose="020B0604020202020204" pitchFamily="34" charset="0"/>
              <a:buChar char="•"/>
            </a:pPr>
            <a:endParaRPr lang="fr-FR" sz="2800" b="1" dirty="0"/>
          </a:p>
        </p:txBody>
      </p:sp>
      <p:pic>
        <p:nvPicPr>
          <p:cNvPr id="8" name="Picture 2" descr="Icône Poser une question | Vecteur Prem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127" y="2924496"/>
            <a:ext cx="3830178" cy="383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0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250166" y="193047"/>
            <a:ext cx="11179834" cy="1557905"/>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R</a:t>
            </a:r>
            <a:r>
              <a:rPr lang="fr-FR" sz="2800" b="1" dirty="0" smtClean="0">
                <a:solidFill>
                  <a:schemeClr val="bg1"/>
                </a:solidFill>
                <a:latin typeface="BrandonText-Light"/>
              </a:rPr>
              <a:t>etour </a:t>
            </a:r>
            <a:r>
              <a:rPr lang="fr-FR" sz="2800" b="1" dirty="0">
                <a:solidFill>
                  <a:schemeClr val="bg1"/>
                </a:solidFill>
                <a:latin typeface="BrandonText-Light"/>
              </a:rPr>
              <a:t>sur la consultation des parties prenantes sur le projet d’avis de l’ASNR sur le dossier de demande d’autorisation de création de </a:t>
            </a:r>
            <a:r>
              <a:rPr lang="fr-FR" sz="2800" b="1" dirty="0" smtClean="0">
                <a:solidFill>
                  <a:schemeClr val="bg1"/>
                </a:solidFill>
                <a:latin typeface="BrandonText-Light"/>
              </a:rPr>
              <a:t>Cigéo</a:t>
            </a:r>
            <a:endParaRPr lang="fr-FR" sz="28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6" name="Rectangle 5"/>
          <p:cNvSpPr/>
          <p:nvPr/>
        </p:nvSpPr>
        <p:spPr>
          <a:xfrm>
            <a:off x="1674163" y="2736503"/>
            <a:ext cx="10403566" cy="1384995"/>
          </a:xfrm>
          <a:prstGeom prst="rect">
            <a:avLst/>
          </a:prstGeom>
        </p:spPr>
        <p:txBody>
          <a:bodyPr wrap="square">
            <a:spAutoFit/>
          </a:bodyPr>
          <a:lstStyle/>
          <a:p>
            <a:pPr marL="914400" lvl="1" indent="-457200">
              <a:buFont typeface="Wingdings" panose="05000000000000000000" pitchFamily="2" charset="2"/>
              <a:buChar char="Ø"/>
            </a:pPr>
            <a:r>
              <a:rPr lang="fr-FR" sz="2800" b="1" dirty="0" smtClean="0"/>
              <a:t>Questions-échanges</a:t>
            </a:r>
            <a:endParaRPr lang="fr-FR" sz="2800" b="1" dirty="0"/>
          </a:p>
          <a:p>
            <a:pPr lvl="1"/>
            <a:endParaRPr lang="fr-FR" sz="2800" b="1" dirty="0" smtClean="0"/>
          </a:p>
          <a:p>
            <a:pPr marL="800100" lvl="1" indent="-342900">
              <a:buFont typeface="Arial" panose="020B0604020202020204" pitchFamily="34" charset="0"/>
              <a:buChar char="•"/>
            </a:pPr>
            <a:endParaRPr lang="fr-FR" sz="2800" b="1" dirty="0"/>
          </a:p>
        </p:txBody>
      </p:sp>
      <p:pic>
        <p:nvPicPr>
          <p:cNvPr id="8" name="Picture 2" descr="Icône Poser une question | Vecteur Prem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946" y="2061855"/>
            <a:ext cx="3830178" cy="383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50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1" y="345735"/>
            <a:ext cx="11890817" cy="1241525"/>
          </a:xfrm>
          <a:prstGeom prst="rect">
            <a:avLst/>
          </a:prstGeom>
          <a:solidFill>
            <a:schemeClr val="accent1"/>
          </a:solidFill>
        </p:spPr>
        <p:txBody>
          <a:bodyPr wrap="square" anchor="ctr" anchorCtr="0">
            <a:noAutofit/>
          </a:bodyPr>
          <a:lstStyle/>
          <a:p>
            <a:pPr marL="1973263"/>
            <a:endParaRPr lang="fr-FR" sz="2800" b="1" dirty="0" smtClean="0">
              <a:solidFill>
                <a:schemeClr val="bg1"/>
              </a:solidFill>
              <a:latin typeface="BrandonText-Light"/>
            </a:endParaRPr>
          </a:p>
          <a:p>
            <a:pPr marL="1973263"/>
            <a:r>
              <a:rPr lang="fr-FR" sz="2800" b="1" dirty="0" smtClean="0">
                <a:solidFill>
                  <a:schemeClr val="bg1"/>
                </a:solidFill>
                <a:latin typeface="BrandonText-Light"/>
              </a:rPr>
              <a:t>Avancement </a:t>
            </a:r>
            <a:r>
              <a:rPr lang="fr-FR" sz="2800" b="1" dirty="0">
                <a:solidFill>
                  <a:schemeClr val="bg1"/>
                </a:solidFill>
                <a:latin typeface="BrandonText-Light"/>
              </a:rPr>
              <a:t>des projets de SMR </a:t>
            </a:r>
            <a:endParaRPr lang="fr-FR" sz="2800" b="1" dirty="0" smtClean="0">
              <a:solidFill>
                <a:schemeClr val="bg1"/>
              </a:solidFill>
              <a:latin typeface="BrandonText-Light"/>
            </a:endParaRPr>
          </a:p>
          <a:p>
            <a:pPr marL="1973263"/>
            <a:r>
              <a:rPr lang="fr-FR" sz="2800" i="1" dirty="0" smtClean="0">
                <a:solidFill>
                  <a:schemeClr val="bg1"/>
                </a:solidFill>
                <a:latin typeface="BrandonText-Light"/>
              </a:rPr>
              <a:t>(</a:t>
            </a:r>
            <a:r>
              <a:rPr lang="fr-FR" sz="2800" i="1" dirty="0">
                <a:solidFill>
                  <a:schemeClr val="bg1"/>
                </a:solidFill>
                <a:latin typeface="BrandonText-Light"/>
              </a:rPr>
              <a:t>small modular </a:t>
            </a:r>
            <a:r>
              <a:rPr lang="fr-FR" sz="2800" i="1" dirty="0" err="1">
                <a:solidFill>
                  <a:schemeClr val="bg1"/>
                </a:solidFill>
                <a:latin typeface="BrandonText-Light"/>
              </a:rPr>
              <a:t>reactor</a:t>
            </a:r>
            <a:r>
              <a:rPr lang="fr-FR" sz="2800" i="1" dirty="0">
                <a:solidFill>
                  <a:schemeClr val="bg1"/>
                </a:solidFill>
                <a:latin typeface="BrandonText-Light"/>
              </a:rPr>
              <a:t> ou petits réacteurs modulaires (PRM))</a:t>
            </a:r>
          </a:p>
          <a:p>
            <a:pPr marL="1973263"/>
            <a:endParaRPr lang="fr-FR" sz="28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pic>
        <p:nvPicPr>
          <p:cNvPr id="3074" name="Picture 2" descr="logo caloge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045" y="2117618"/>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go otr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7519" y="2045536"/>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ogo hex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7630" y="3365379"/>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ogo jimm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0029" y="2183560"/>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ogo blue capsu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39523" y="2185011"/>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logo newcle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67279" y="3365379"/>
            <a:ext cx="1003599" cy="10036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logo naare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3402" y="4844012"/>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logo stellari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66926" y="4937214"/>
            <a:ext cx="8572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logo thoriz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80298" y="4937214"/>
            <a:ext cx="85725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59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Présentation de l’état d’avancement des différents projets de SMR</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3" name="Rectangle 2"/>
          <p:cNvSpPr/>
          <p:nvPr/>
        </p:nvSpPr>
        <p:spPr>
          <a:xfrm>
            <a:off x="1908694" y="2709262"/>
            <a:ext cx="9348777" cy="980910"/>
          </a:xfrm>
          <a:prstGeom prst="rect">
            <a:avLst/>
          </a:prstGeom>
        </p:spPr>
        <p:txBody>
          <a:bodyPr wrap="square">
            <a:spAutoFit/>
          </a:bodyPr>
          <a:lstStyle/>
          <a:p>
            <a:pPr marL="742950" lvl="1" indent="-285750" algn="just">
              <a:lnSpc>
                <a:spcPct val="107000"/>
              </a:lnSpc>
              <a:spcAft>
                <a:spcPts val="0"/>
              </a:spcAft>
              <a:buFont typeface="Wingdings" panose="05000000000000000000" pitchFamily="2" charset="2"/>
              <a:buChar char=""/>
            </a:pPr>
            <a:r>
              <a:rPr lang="fr-FR" sz="2800" b="1" i="1" dirty="0" smtClean="0">
                <a:latin typeface="BrandonText-Light"/>
              </a:rPr>
              <a:t>Philippe </a:t>
            </a:r>
            <a:r>
              <a:rPr lang="fr-FR" sz="2800" b="1" i="1" dirty="0">
                <a:latin typeface="BrandonText-Light"/>
              </a:rPr>
              <a:t>DUPUY, Responsable de la Mission réacteurs innovants à l’ASNR</a:t>
            </a:r>
            <a:endParaRPr lang="fr-FR" sz="3600" b="1" i="1" dirty="0">
              <a:latin typeface="BrandonText-Light"/>
            </a:endParaRPr>
          </a:p>
        </p:txBody>
      </p:sp>
    </p:spTree>
    <p:extLst>
      <p:ext uri="{BB962C8B-B14F-4D97-AF65-F5344CB8AC3E}">
        <p14:creationId xmlns:p14="http://schemas.microsoft.com/office/powerpoint/2010/main" val="371256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Focus sur les projets de </a:t>
            </a:r>
            <a:r>
              <a:rPr lang="fr-FR" sz="2800" b="1" dirty="0" err="1">
                <a:solidFill>
                  <a:schemeClr val="bg1"/>
                </a:solidFill>
                <a:latin typeface="BrandonText-Light"/>
              </a:rPr>
              <a:t>Newcleo</a:t>
            </a:r>
            <a:endParaRPr lang="fr-FR" sz="28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6" name="Rectangle 5"/>
          <p:cNvSpPr/>
          <p:nvPr/>
        </p:nvSpPr>
        <p:spPr>
          <a:xfrm>
            <a:off x="1375107" y="1800000"/>
            <a:ext cx="10589729" cy="5847755"/>
          </a:xfrm>
          <a:prstGeom prst="rect">
            <a:avLst/>
          </a:prstGeom>
        </p:spPr>
        <p:txBody>
          <a:bodyPr wrap="square">
            <a:spAutoFit/>
          </a:bodyPr>
          <a:lstStyle/>
          <a:p>
            <a:pPr marL="914400" lvl="1" indent="-457200">
              <a:buFont typeface="Wingdings" panose="05000000000000000000" pitchFamily="2" charset="2"/>
              <a:buChar char="Ø"/>
            </a:pPr>
            <a:r>
              <a:rPr lang="fr-FR" sz="2800" b="1" dirty="0" smtClean="0"/>
              <a:t>Présentation </a:t>
            </a:r>
            <a:r>
              <a:rPr lang="fr-FR" sz="2800" b="1" dirty="0"/>
              <a:t>des projets d’installations nucléaires de </a:t>
            </a:r>
            <a:r>
              <a:rPr lang="fr-FR" sz="2800" b="1" dirty="0" err="1"/>
              <a:t>Newcleo</a:t>
            </a:r>
            <a:r>
              <a:rPr lang="fr-FR" sz="2800" b="1" dirty="0"/>
              <a:t> : </a:t>
            </a:r>
            <a:r>
              <a:rPr lang="fr-FR" sz="2400" b="1" dirty="0"/>
              <a:t>Réacteur LFR-AS-30 de 30 </a:t>
            </a:r>
            <a:r>
              <a:rPr lang="fr-FR" sz="2400" b="1" dirty="0" err="1"/>
              <a:t>MWe</a:t>
            </a:r>
            <a:r>
              <a:rPr lang="fr-FR" sz="2400" b="1" dirty="0"/>
              <a:t> en Indre-et-Loire (37) et installation de fabrication de combustible MOX dans l'Aube (10</a:t>
            </a:r>
            <a:r>
              <a:rPr lang="fr-FR" sz="2400" b="1" dirty="0" smtClean="0"/>
              <a:t>)</a:t>
            </a:r>
          </a:p>
          <a:p>
            <a:pPr marL="914400" lvl="1" indent="-457200">
              <a:buFont typeface="Wingdings" panose="05000000000000000000" pitchFamily="2" charset="2"/>
              <a:buChar char="Ø"/>
            </a:pPr>
            <a:endParaRPr lang="fr-FR" sz="1400" b="1" dirty="0"/>
          </a:p>
          <a:p>
            <a:pPr marL="1828800" lvl="3" indent="-457200">
              <a:buFont typeface="Arial" panose="020B0604020202020204" pitchFamily="34" charset="0"/>
              <a:buChar char="•"/>
            </a:pPr>
            <a:r>
              <a:rPr lang="fr-FR" sz="2400" i="1" dirty="0"/>
              <a:t>M. Stéphane CALPENA, Membre du comité Exécutif de </a:t>
            </a:r>
            <a:r>
              <a:rPr lang="fr-FR" sz="2400" i="1" dirty="0" err="1"/>
              <a:t>Newcleo</a:t>
            </a:r>
            <a:r>
              <a:rPr lang="fr-FR" sz="2400" i="1" dirty="0"/>
              <a:t>, Directeur pour le Groupe de la sûreté nucléaire et des processus réglementaires</a:t>
            </a:r>
          </a:p>
          <a:p>
            <a:pPr marL="1828800" lvl="3" indent="-457200">
              <a:buFont typeface="Arial" panose="020B0604020202020204" pitchFamily="34" charset="0"/>
              <a:buChar char="•"/>
            </a:pPr>
            <a:r>
              <a:rPr lang="fr-FR" sz="2400" i="1" dirty="0"/>
              <a:t>Mme Ghislaine VERRHIEST-LEBLANC, Directrice du débat public et de la concertation, </a:t>
            </a:r>
            <a:r>
              <a:rPr lang="fr-FR" sz="2400" i="1" dirty="0" err="1" smtClean="0"/>
              <a:t>Newcleo</a:t>
            </a:r>
            <a:endParaRPr lang="fr-FR" sz="2400" i="1" dirty="0" smtClean="0"/>
          </a:p>
          <a:p>
            <a:pPr marL="1828800" lvl="3" indent="-457200">
              <a:buFont typeface="Arial" panose="020B0604020202020204" pitchFamily="34" charset="0"/>
              <a:buChar char="•"/>
            </a:pPr>
            <a:r>
              <a:rPr lang="fr-FR" sz="2400" i="1" dirty="0" smtClean="0"/>
              <a:t>M. Timothée BOUTELOUP, </a:t>
            </a:r>
            <a:r>
              <a:rPr lang="fr-FR" sz="2400" i="1" dirty="0"/>
              <a:t>Directeur des affaires publiques et gouvernementales, entreprise : </a:t>
            </a:r>
            <a:r>
              <a:rPr lang="fr-FR" sz="2400" i="1" dirty="0" err="1"/>
              <a:t>newcleo-operation</a:t>
            </a:r>
            <a:r>
              <a:rPr lang="fr-FR" sz="2400" i="1" dirty="0"/>
              <a:t>, filiale française sous </a:t>
            </a:r>
            <a:r>
              <a:rPr lang="fr-FR" sz="2400" i="1" dirty="0" err="1"/>
              <a:t>newcleo</a:t>
            </a:r>
            <a:r>
              <a:rPr lang="fr-FR" sz="2400" i="1" dirty="0"/>
              <a:t> SA (la holding de </a:t>
            </a:r>
            <a:r>
              <a:rPr lang="fr-FR" sz="2400" i="1" dirty="0" err="1"/>
              <a:t>newcleo</a:t>
            </a:r>
            <a:r>
              <a:rPr lang="fr-FR" sz="2400" i="1" dirty="0"/>
              <a:t> Group</a:t>
            </a:r>
            <a:r>
              <a:rPr lang="fr-FR" sz="2400" i="1" dirty="0" smtClean="0"/>
              <a:t>)</a:t>
            </a:r>
            <a:endParaRPr lang="fr-FR" sz="2400" i="1" dirty="0"/>
          </a:p>
          <a:p>
            <a:pPr marL="1828800" lvl="3" indent="-457200">
              <a:buFont typeface="Arial" panose="020B0604020202020204" pitchFamily="34" charset="0"/>
              <a:buChar char="•"/>
            </a:pPr>
            <a:r>
              <a:rPr lang="fr-FR" sz="2400" i="1" dirty="0" smtClean="0"/>
              <a:t>M. Cédric BARBA, </a:t>
            </a:r>
            <a:r>
              <a:rPr lang="fr-FR" sz="2400" i="1" dirty="0"/>
              <a:t>Directeur Général de </a:t>
            </a:r>
            <a:r>
              <a:rPr lang="fr-FR" sz="2400" i="1" dirty="0" err="1" smtClean="0"/>
              <a:t>newcleo-operation</a:t>
            </a:r>
            <a:endParaRPr lang="fr-FR" sz="2400" i="1" dirty="0" smtClean="0"/>
          </a:p>
          <a:p>
            <a:pPr marL="1828800" lvl="3" indent="-457200">
              <a:buFont typeface="Arial" panose="020B0604020202020204" pitchFamily="34" charset="0"/>
              <a:buChar char="•"/>
            </a:pPr>
            <a:endParaRPr lang="fr-FR" sz="1200" i="1" dirty="0"/>
          </a:p>
          <a:p>
            <a:pPr lvl="1"/>
            <a:endParaRPr lang="fr-FR" sz="2800" b="1" dirty="0" smtClean="0"/>
          </a:p>
          <a:p>
            <a:pPr marL="800100" lvl="1" indent="-342900">
              <a:buFont typeface="Arial" panose="020B0604020202020204" pitchFamily="34" charset="0"/>
              <a:buChar char="•"/>
            </a:pPr>
            <a:endParaRPr lang="fr-FR" sz="2800" b="1" dirty="0"/>
          </a:p>
        </p:txBody>
      </p:sp>
    </p:spTree>
    <p:extLst>
      <p:ext uri="{BB962C8B-B14F-4D97-AF65-F5344CB8AC3E}">
        <p14:creationId xmlns:p14="http://schemas.microsoft.com/office/powerpoint/2010/main" val="327935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76942" r="13299" b="901"/>
          <a:stretch/>
        </p:blipFill>
        <p:spPr>
          <a:xfrm>
            <a:off x="0" y="0"/>
            <a:ext cx="1620000" cy="6858000"/>
          </a:xfrm>
          <a:prstGeom prst="rect">
            <a:avLst/>
          </a:prstGeom>
        </p:spPr>
      </p:pic>
      <p:sp>
        <p:nvSpPr>
          <p:cNvPr id="2" name="Rectangle 1"/>
          <p:cNvSpPr/>
          <p:nvPr/>
        </p:nvSpPr>
        <p:spPr>
          <a:xfrm>
            <a:off x="0" y="144000"/>
            <a:ext cx="11179834" cy="615125"/>
          </a:xfrm>
          <a:prstGeom prst="rect">
            <a:avLst/>
          </a:prstGeom>
          <a:solidFill>
            <a:schemeClr val="accent1"/>
          </a:solidFill>
        </p:spPr>
        <p:txBody>
          <a:bodyPr wrap="square" anchor="ctr" anchorCtr="0">
            <a:noAutofit/>
          </a:bodyPr>
          <a:lstStyle/>
          <a:p>
            <a:pPr marL="1973263"/>
            <a:r>
              <a:rPr lang="fr-FR" sz="3200" b="1" dirty="0">
                <a:solidFill>
                  <a:schemeClr val="bg1"/>
                </a:solidFill>
                <a:latin typeface="BrandonText-Light"/>
              </a:rPr>
              <a:t>Ordre du jour</a:t>
            </a:r>
            <a:endParaRPr lang="fr-FR" sz="2000" b="1" dirty="0">
              <a:solidFill>
                <a:schemeClr val="bg1"/>
              </a:solidFill>
              <a:latin typeface="BrandonText-Light"/>
            </a:endParaRPr>
          </a:p>
        </p:txBody>
      </p:sp>
      <p:graphicFrame>
        <p:nvGraphicFramePr>
          <p:cNvPr id="5" name="Tableau 4"/>
          <p:cNvGraphicFramePr>
            <a:graphicFrameLocks noGrp="1"/>
          </p:cNvGraphicFramePr>
          <p:nvPr>
            <p:extLst>
              <p:ext uri="{D42A27DB-BD31-4B8C-83A1-F6EECF244321}">
                <p14:modId xmlns:p14="http://schemas.microsoft.com/office/powerpoint/2010/main" val="2396279970"/>
              </p:ext>
            </p:extLst>
          </p:nvPr>
        </p:nvGraphicFramePr>
        <p:xfrm>
          <a:off x="224538" y="903112"/>
          <a:ext cx="5296368" cy="5819558"/>
        </p:xfrm>
        <a:graphic>
          <a:graphicData uri="http://schemas.openxmlformats.org/drawingml/2006/table">
            <a:tbl>
              <a:tblPr bandRow="1">
                <a:tableStyleId>{5C22544A-7EE6-4342-B048-85BDC9FD1C3A}</a:tableStyleId>
              </a:tblPr>
              <a:tblGrid>
                <a:gridCol w="1319705">
                  <a:extLst>
                    <a:ext uri="{9D8B030D-6E8A-4147-A177-3AD203B41FA5}">
                      <a16:colId xmlns:a16="http://schemas.microsoft.com/office/drawing/2014/main" val="513534937"/>
                    </a:ext>
                  </a:extLst>
                </a:gridCol>
                <a:gridCol w="3976663">
                  <a:extLst>
                    <a:ext uri="{9D8B030D-6E8A-4147-A177-3AD203B41FA5}">
                      <a16:colId xmlns:a16="http://schemas.microsoft.com/office/drawing/2014/main" val="2071504074"/>
                    </a:ext>
                  </a:extLst>
                </a:gridCol>
              </a:tblGrid>
              <a:tr h="330452">
                <a:tc>
                  <a:txBody>
                    <a:bodyPr/>
                    <a:lstStyle/>
                    <a:p>
                      <a:r>
                        <a:rPr lang="fr-FR" sz="1400">
                          <a:effectLst/>
                        </a:rPr>
                        <a:t>9h30 </a:t>
                      </a:r>
                      <a:endParaRPr lang="fr-FR" sz="1400">
                        <a:effectLst/>
                        <a:latin typeface="Calibri" panose="020F0502020204030204" pitchFamily="34" charset="0"/>
                        <a:cs typeface="Calibri" panose="020F0502020204030204" pitchFamily="34" charset="0"/>
                      </a:endParaRPr>
                    </a:p>
                  </a:txBody>
                  <a:tcPr marL="68580" marR="68580" marT="34925" marB="34925" anchor="ctr"/>
                </a:tc>
                <a:tc>
                  <a:txBody>
                    <a:bodyPr/>
                    <a:lstStyle/>
                    <a:p>
                      <a:pPr algn="ctr"/>
                      <a:r>
                        <a:rPr lang="fr-FR" sz="1400" dirty="0">
                          <a:effectLst/>
                        </a:rPr>
                        <a:t>Ouverture de la 75</a:t>
                      </a:r>
                      <a:r>
                        <a:rPr lang="fr-FR" sz="1400" baseline="30000" dirty="0">
                          <a:effectLst/>
                        </a:rPr>
                        <a:t>e</a:t>
                      </a:r>
                      <a:r>
                        <a:rPr lang="fr-FR" sz="1400" dirty="0">
                          <a:effectLst/>
                        </a:rPr>
                        <a:t> réunion plénière du Haut comité</a:t>
                      </a:r>
                      <a:endParaRPr lang="fr-FR" sz="1400" dirty="0">
                        <a:effectLst/>
                        <a:latin typeface="Calibri" panose="020F0502020204030204" pitchFamily="34" charset="0"/>
                        <a:cs typeface="Calibri" panose="020F0502020204030204" pitchFamily="34" charset="0"/>
                      </a:endParaRPr>
                    </a:p>
                  </a:txBody>
                  <a:tcPr marL="68580" marR="68580" marT="34925" marB="34925" anchor="ctr"/>
                </a:tc>
                <a:extLst>
                  <a:ext uri="{0D108BD9-81ED-4DB2-BD59-A6C34878D82A}">
                    <a16:rowId xmlns:a16="http://schemas.microsoft.com/office/drawing/2014/main" val="3567672759"/>
                  </a:ext>
                </a:extLst>
              </a:tr>
              <a:tr h="494210">
                <a:tc>
                  <a:txBody>
                    <a:bodyPr/>
                    <a:lstStyle/>
                    <a:p>
                      <a:r>
                        <a:rPr lang="fr-FR" sz="1400">
                          <a:effectLst/>
                        </a:rPr>
                        <a:t>9h30  – 9h40</a:t>
                      </a:r>
                      <a:endParaRPr lang="fr-FR" sz="1400">
                        <a:effectLst/>
                        <a:latin typeface="Calibri" panose="020F0502020204030204" pitchFamily="34" charset="0"/>
                        <a:cs typeface="Calibri" panose="020F0502020204030204" pitchFamily="34" charset="0"/>
                      </a:endParaRPr>
                    </a:p>
                  </a:txBody>
                  <a:tcPr marL="68580" marR="68580" marT="34925" marB="34925" anchor="ctr"/>
                </a:tc>
                <a:tc>
                  <a:txBody>
                    <a:bodyPr/>
                    <a:lstStyle/>
                    <a:p>
                      <a:r>
                        <a:rPr lang="fr-FR" sz="1400">
                          <a:effectLst/>
                        </a:rPr>
                        <a:t>Ouverture et approbation du compte-rendu de la 74</a:t>
                      </a:r>
                      <a:r>
                        <a:rPr lang="fr-FR" sz="1400" baseline="30000">
                          <a:effectLst/>
                        </a:rPr>
                        <a:t>e</a:t>
                      </a:r>
                      <a:r>
                        <a:rPr lang="fr-FR" sz="1400">
                          <a:effectLst/>
                        </a:rPr>
                        <a:t> réunion plénière </a:t>
                      </a:r>
                      <a:endParaRPr lang="fr-FR" sz="1400">
                        <a:effectLst/>
                        <a:latin typeface="Calibri" panose="020F0502020204030204" pitchFamily="34" charset="0"/>
                        <a:cs typeface="Calibri" panose="020F0502020204030204" pitchFamily="34" charset="0"/>
                      </a:endParaRPr>
                    </a:p>
                  </a:txBody>
                  <a:tcPr marL="68580" marR="68580" marT="34925" marB="34925" anchor="ctr"/>
                </a:tc>
                <a:extLst>
                  <a:ext uri="{0D108BD9-81ED-4DB2-BD59-A6C34878D82A}">
                    <a16:rowId xmlns:a16="http://schemas.microsoft.com/office/drawing/2014/main" val="35872591"/>
                  </a:ext>
                </a:extLst>
              </a:tr>
              <a:tr h="1660263">
                <a:tc>
                  <a:txBody>
                    <a:bodyPr/>
                    <a:lstStyle/>
                    <a:p>
                      <a:r>
                        <a:rPr lang="fr-FR" sz="1400" dirty="0">
                          <a:effectLst/>
                        </a:rPr>
                        <a:t>9h40  – 10h35</a:t>
                      </a:r>
                      <a:endParaRPr lang="fr-FR" sz="1400" dirty="0">
                        <a:effectLst/>
                        <a:latin typeface="Calibri" panose="020F0502020204030204" pitchFamily="34" charset="0"/>
                        <a:cs typeface="Calibri" panose="020F0502020204030204" pitchFamily="34" charset="0"/>
                      </a:endParaRPr>
                    </a:p>
                  </a:txBody>
                  <a:tcPr marL="68580" marR="68580" marT="34925" marB="34925" anchor="ctr"/>
                </a:tc>
                <a:tc>
                  <a:txBody>
                    <a:bodyPr/>
                    <a:lstStyle/>
                    <a:p>
                      <a:pPr>
                        <a:spcAft>
                          <a:spcPts val="0"/>
                        </a:spcAft>
                      </a:pPr>
                      <a:r>
                        <a:rPr lang="fr-FR" sz="1400" b="1" u="sng" dirty="0">
                          <a:effectLst/>
                        </a:rPr>
                        <a:t>Points d’actualité du HCTISN :</a:t>
                      </a:r>
                      <a:endParaRPr lang="fr-FR" sz="1400" b="1" dirty="0">
                        <a:effectLst/>
                      </a:endParaRPr>
                    </a:p>
                    <a:p>
                      <a:pPr marL="342900" lvl="0" indent="-342900" algn="l">
                        <a:spcAft>
                          <a:spcPts val="0"/>
                        </a:spcAft>
                        <a:buFont typeface="Times New Roman" panose="02020603050405020304" pitchFamily="18" charset="0"/>
                        <a:buChar char="-"/>
                      </a:pPr>
                      <a:r>
                        <a:rPr lang="fr-FR" sz="1400" dirty="0">
                          <a:effectLst/>
                        </a:rPr>
                        <a:t>Annonce </a:t>
                      </a:r>
                      <a:r>
                        <a:rPr lang="fr-FR" sz="1400" b="1" i="0" dirty="0">
                          <a:effectLst/>
                        </a:rPr>
                        <a:t>renouvellement du bureau et vice-présidence pour 2026</a:t>
                      </a:r>
                    </a:p>
                    <a:p>
                      <a:pPr marL="342900" lvl="0" indent="-342900" algn="l">
                        <a:spcAft>
                          <a:spcPts val="0"/>
                        </a:spcAft>
                        <a:buFont typeface="Times New Roman" panose="02020603050405020304" pitchFamily="18" charset="0"/>
                        <a:buChar char="-"/>
                      </a:pPr>
                      <a:r>
                        <a:rPr lang="fr-FR" sz="1400" dirty="0">
                          <a:effectLst/>
                        </a:rPr>
                        <a:t>Point sur les travaux des </a:t>
                      </a:r>
                      <a:r>
                        <a:rPr lang="fr-FR" sz="1400" b="1" dirty="0">
                          <a:effectLst/>
                        </a:rPr>
                        <a:t>groupes de travail du HCTISN </a:t>
                      </a:r>
                      <a:r>
                        <a:rPr lang="fr-FR" sz="1400" dirty="0">
                          <a:effectLst/>
                        </a:rPr>
                        <a:t>(Groupe de suivi « concertations Cigéo » et Groupe de travail "Politique de l’ASNR en matière de transparence et de dialogue avec la société")</a:t>
                      </a:r>
                      <a:endParaRPr lang="fr-FR" sz="1400" dirty="0">
                        <a:effectLst/>
                        <a:latin typeface="Times New Roman" panose="02020603050405020304" pitchFamily="18" charset="0"/>
                        <a:ea typeface="Times New Roman" panose="02020603050405020304" pitchFamily="18" charset="0"/>
                        <a:cs typeface="New York"/>
                      </a:endParaRPr>
                    </a:p>
                  </a:txBody>
                  <a:tcPr marL="68580" marR="68580" marT="34925" marB="34925" anchor="ctr"/>
                </a:tc>
                <a:extLst>
                  <a:ext uri="{0D108BD9-81ED-4DB2-BD59-A6C34878D82A}">
                    <a16:rowId xmlns:a16="http://schemas.microsoft.com/office/drawing/2014/main" val="515706214"/>
                  </a:ext>
                </a:extLst>
              </a:tr>
              <a:tr h="157225">
                <a:tc>
                  <a:txBody>
                    <a:bodyPr/>
                    <a:lstStyle/>
                    <a:p>
                      <a:r>
                        <a:rPr lang="fr-FR" sz="1400">
                          <a:effectLst/>
                        </a:rPr>
                        <a:t>10h35-10h45</a:t>
                      </a:r>
                      <a:endParaRPr lang="fr-FR" sz="1400">
                        <a:effectLst/>
                        <a:latin typeface="Calibri" panose="020F0502020204030204" pitchFamily="34" charset="0"/>
                        <a:cs typeface="Calibri" panose="020F0502020204030204" pitchFamily="34" charset="0"/>
                      </a:endParaRPr>
                    </a:p>
                  </a:txBody>
                  <a:tcPr marL="68580" marR="68580" marT="34925" marB="34925" anchor="ctr"/>
                </a:tc>
                <a:tc>
                  <a:txBody>
                    <a:bodyPr/>
                    <a:lstStyle/>
                    <a:p>
                      <a:pPr>
                        <a:spcAft>
                          <a:spcPts val="0"/>
                        </a:spcAft>
                      </a:pPr>
                      <a:r>
                        <a:rPr lang="fr-FR" sz="1400" dirty="0">
                          <a:effectLst/>
                        </a:rPr>
                        <a:t>Pause</a:t>
                      </a:r>
                      <a:endParaRPr lang="fr-FR" sz="1400" dirty="0">
                        <a:effectLst/>
                        <a:latin typeface="Calibri" panose="020F0502020204030204" pitchFamily="34" charset="0"/>
                        <a:cs typeface="Calibri" panose="020F0502020204030204" pitchFamily="34" charset="0"/>
                      </a:endParaRPr>
                    </a:p>
                  </a:txBody>
                  <a:tcPr marL="68580" marR="68580" marT="34925" marB="34925" anchor="ctr"/>
                </a:tc>
                <a:extLst>
                  <a:ext uri="{0D108BD9-81ED-4DB2-BD59-A6C34878D82A}">
                    <a16:rowId xmlns:a16="http://schemas.microsoft.com/office/drawing/2014/main" val="1997788493"/>
                  </a:ext>
                </a:extLst>
              </a:tr>
              <a:tr h="1139356">
                <a:tc>
                  <a:txBody>
                    <a:bodyPr/>
                    <a:lstStyle/>
                    <a:p>
                      <a:r>
                        <a:rPr lang="fr-FR" sz="1400">
                          <a:effectLst/>
                        </a:rPr>
                        <a:t>10h45 – 12h15</a:t>
                      </a:r>
                    </a:p>
                    <a:p>
                      <a:r>
                        <a:rPr lang="fr-FR" sz="1400">
                          <a:effectLst/>
                        </a:rPr>
                        <a:t> </a:t>
                      </a:r>
                      <a:endParaRPr lang="fr-FR" sz="1400">
                        <a:effectLst/>
                        <a:latin typeface="Calibri" panose="020F0502020204030204" pitchFamily="34" charset="0"/>
                        <a:cs typeface="Calibri" panose="020F0502020204030204" pitchFamily="34" charset="0"/>
                      </a:endParaRPr>
                    </a:p>
                  </a:txBody>
                  <a:tcPr marL="68580" marR="68580" marT="34925" marB="34925" anchor="ctr"/>
                </a:tc>
                <a:tc>
                  <a:txBody>
                    <a:bodyPr/>
                    <a:lstStyle/>
                    <a:p>
                      <a:pPr algn="l">
                        <a:spcAft>
                          <a:spcPts val="0"/>
                        </a:spcAft>
                      </a:pPr>
                      <a:r>
                        <a:rPr lang="fr-FR" sz="1400" b="1" u="sng" dirty="0">
                          <a:effectLst/>
                        </a:rPr>
                        <a:t>Travaux de la Commission nationale des aides dans le domaine radioactif </a:t>
                      </a:r>
                      <a:r>
                        <a:rPr lang="fr-FR" sz="1400" b="1" u="sng" dirty="0">
                          <a:effectLst/>
                          <a:hlinkClick r:id="rId3"/>
                        </a:rPr>
                        <a:t>(CNAR)</a:t>
                      </a:r>
                      <a:endParaRPr lang="fr-FR" sz="1400" b="1" dirty="0">
                        <a:effectLst/>
                      </a:endParaRPr>
                    </a:p>
                    <a:p>
                      <a:pPr marL="342900" lvl="0" indent="-342900" algn="l">
                        <a:spcAft>
                          <a:spcPts val="0"/>
                        </a:spcAft>
                        <a:buFont typeface="Wingdings" panose="05000000000000000000" pitchFamily="2" charset="2"/>
                        <a:buChar char=""/>
                      </a:pPr>
                      <a:r>
                        <a:rPr lang="fr-FR" sz="1400" i="1" dirty="0">
                          <a:effectLst/>
                        </a:rPr>
                        <a:t>M. Didier DUBOT, Président de la CNAR</a:t>
                      </a:r>
                    </a:p>
                    <a:p>
                      <a:pPr algn="l">
                        <a:spcAft>
                          <a:spcPts val="0"/>
                        </a:spcAft>
                      </a:pPr>
                      <a:r>
                        <a:rPr lang="fr-FR" sz="1400" dirty="0">
                          <a:effectLst/>
                        </a:rPr>
                        <a:t> </a:t>
                      </a:r>
                    </a:p>
                    <a:p>
                      <a:pPr algn="l">
                        <a:spcAft>
                          <a:spcPts val="0"/>
                        </a:spcAft>
                      </a:pPr>
                      <a:r>
                        <a:rPr lang="fr-FR" sz="1400" dirty="0">
                          <a:effectLst/>
                        </a:rPr>
                        <a:t>Questions/échanges</a:t>
                      </a:r>
                      <a:endParaRPr lang="fr-FR" sz="1400" dirty="0">
                        <a:effectLst/>
                        <a:latin typeface="Times New Roman" panose="02020603050405020304" pitchFamily="18" charset="0"/>
                        <a:ea typeface="Times New Roman" panose="02020603050405020304" pitchFamily="18" charset="0"/>
                        <a:cs typeface="New York"/>
                      </a:endParaRPr>
                    </a:p>
                  </a:txBody>
                  <a:tcPr marL="68580" marR="68580" marT="34925" marB="34925" anchor="ctr"/>
                </a:tc>
                <a:extLst>
                  <a:ext uri="{0D108BD9-81ED-4DB2-BD59-A6C34878D82A}">
                    <a16:rowId xmlns:a16="http://schemas.microsoft.com/office/drawing/2014/main" val="2252741222"/>
                  </a:ext>
                </a:extLst>
              </a:tr>
              <a:tr h="254851">
                <a:tc>
                  <a:txBody>
                    <a:bodyPr/>
                    <a:lstStyle/>
                    <a:p>
                      <a:r>
                        <a:rPr lang="fr-FR" sz="1400">
                          <a:effectLst/>
                        </a:rPr>
                        <a:t>12h15 – 13h30</a:t>
                      </a:r>
                      <a:endParaRPr lang="fr-FR" sz="1400">
                        <a:effectLst/>
                        <a:latin typeface="Calibri" panose="020F0502020204030204" pitchFamily="34" charset="0"/>
                        <a:cs typeface="Calibri" panose="020F0502020204030204" pitchFamily="34" charset="0"/>
                      </a:endParaRPr>
                    </a:p>
                  </a:txBody>
                  <a:tcPr marL="68580" marR="68580" marT="34925" marB="34925" anchor="ctr"/>
                </a:tc>
                <a:tc>
                  <a:txBody>
                    <a:bodyPr/>
                    <a:lstStyle/>
                    <a:p>
                      <a:pPr algn="ctr">
                        <a:spcAft>
                          <a:spcPts val="0"/>
                        </a:spcAft>
                      </a:pPr>
                      <a:r>
                        <a:rPr lang="fr-FR" sz="1400" dirty="0">
                          <a:effectLst/>
                        </a:rPr>
                        <a:t>Pause déjeuner </a:t>
                      </a:r>
                      <a:endParaRPr lang="fr-FR" sz="1400" dirty="0">
                        <a:effectLst/>
                        <a:latin typeface="Times New Roman" panose="02020603050405020304" pitchFamily="18" charset="0"/>
                        <a:ea typeface="Times New Roman" panose="02020603050405020304" pitchFamily="18" charset="0"/>
                        <a:cs typeface="New York"/>
                      </a:endParaRPr>
                    </a:p>
                  </a:txBody>
                  <a:tcPr marL="68580" marR="68580" marT="34925" marB="34925" anchor="ctr"/>
                </a:tc>
                <a:extLst>
                  <a:ext uri="{0D108BD9-81ED-4DB2-BD59-A6C34878D82A}">
                    <a16:rowId xmlns:a16="http://schemas.microsoft.com/office/drawing/2014/main" val="3191775630"/>
                  </a:ext>
                </a:extLst>
              </a:tr>
              <a:tr h="494210">
                <a:tc>
                  <a:txBody>
                    <a:bodyPr/>
                    <a:lstStyle/>
                    <a:p>
                      <a:r>
                        <a:rPr lang="fr-FR" sz="1400" dirty="0">
                          <a:effectLst/>
                        </a:rPr>
                        <a:t>13h30 – 14h45</a:t>
                      </a:r>
                      <a:endParaRPr lang="fr-FR" sz="1200" dirty="0">
                        <a:effectLst/>
                      </a:endParaRPr>
                    </a:p>
                    <a:p>
                      <a:r>
                        <a:rPr lang="fr-FR" sz="1400" dirty="0">
                          <a:effectLst/>
                        </a:rPr>
                        <a:t> </a:t>
                      </a:r>
                      <a:endParaRPr lang="fr-FR" sz="1200" dirty="0">
                        <a:effectLst/>
                        <a:latin typeface="Calibri" panose="020F0502020204030204" pitchFamily="34" charset="0"/>
                        <a:cs typeface="Calibri" panose="020F0502020204030204" pitchFamily="34" charset="0"/>
                      </a:endParaRPr>
                    </a:p>
                  </a:txBody>
                  <a:tcPr marL="68580" marR="68580" marT="34925" marB="34925" anchor="ctr"/>
                </a:tc>
                <a:tc>
                  <a:txBody>
                    <a:bodyPr/>
                    <a:lstStyle/>
                    <a:p>
                      <a:pPr algn="l">
                        <a:spcAft>
                          <a:spcPts val="0"/>
                        </a:spcAft>
                      </a:pPr>
                      <a:r>
                        <a:rPr lang="fr-FR" sz="1400" u="sng" dirty="0">
                          <a:effectLst/>
                        </a:rPr>
                        <a:t>Présentation ASNR : </a:t>
                      </a:r>
                      <a:r>
                        <a:rPr lang="fr-FR" sz="1400" b="1" u="sng" dirty="0">
                          <a:effectLst/>
                        </a:rPr>
                        <a:t>retour sur la consultation des parties prenantes sur le projet d’avis de l’ASNR sur le dossier de demande d’autorisation de création de Cigéo</a:t>
                      </a:r>
                      <a:endParaRPr lang="fr-FR" sz="1800" b="1" dirty="0">
                        <a:effectLst/>
                      </a:endParaRPr>
                    </a:p>
                    <a:p>
                      <a:pPr marL="342900" lvl="0" indent="-342900" algn="just">
                        <a:spcAft>
                          <a:spcPts val="0"/>
                        </a:spcAft>
                        <a:buFont typeface="Wingdings" panose="05000000000000000000" pitchFamily="2" charset="2"/>
                        <a:buChar char=""/>
                      </a:pPr>
                      <a:r>
                        <a:rPr lang="fr-FR" sz="1400" i="1" dirty="0">
                          <a:effectLst/>
                        </a:rPr>
                        <a:t>Pierre BOIS, Directeur général adjoint de l’ASNR</a:t>
                      </a:r>
                      <a:endParaRPr lang="fr-FR" sz="1800" i="1" dirty="0">
                        <a:effectLst/>
                      </a:endParaRPr>
                    </a:p>
                    <a:p>
                      <a:pPr algn="just">
                        <a:spcAft>
                          <a:spcPts val="0"/>
                        </a:spcAft>
                      </a:pPr>
                      <a:r>
                        <a:rPr lang="fr-FR" sz="1050" dirty="0">
                          <a:effectLst/>
                        </a:rPr>
                        <a:t> </a:t>
                      </a:r>
                      <a:endParaRPr lang="fr-FR" sz="1800" dirty="0">
                        <a:effectLst/>
                      </a:endParaRPr>
                    </a:p>
                    <a:p>
                      <a:pPr algn="just">
                        <a:spcAft>
                          <a:spcPts val="0"/>
                        </a:spcAft>
                      </a:pPr>
                      <a:r>
                        <a:rPr lang="fr-FR" sz="1400" dirty="0">
                          <a:effectLst/>
                        </a:rPr>
                        <a:t>Questions</a:t>
                      </a:r>
                      <a:endParaRPr lang="fr-FR" sz="1800" dirty="0">
                        <a:effectLst/>
                        <a:latin typeface="Times New Roman" panose="02020603050405020304" pitchFamily="18" charset="0"/>
                        <a:ea typeface="Times New Roman" panose="02020603050405020304" pitchFamily="18" charset="0"/>
                        <a:cs typeface="New York"/>
                      </a:endParaRPr>
                    </a:p>
                  </a:txBody>
                  <a:tcPr marL="68580" marR="68580" marT="34925" marB="34925" anchor="ctr"/>
                </a:tc>
                <a:extLst>
                  <a:ext uri="{0D108BD9-81ED-4DB2-BD59-A6C34878D82A}">
                    <a16:rowId xmlns:a16="http://schemas.microsoft.com/office/drawing/2014/main" val="320807220"/>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3646601"/>
              </p:ext>
            </p:extLst>
          </p:nvPr>
        </p:nvGraphicFramePr>
        <p:xfrm>
          <a:off x="5866216" y="903112"/>
          <a:ext cx="5926093" cy="5756480"/>
        </p:xfrm>
        <a:graphic>
          <a:graphicData uri="http://schemas.openxmlformats.org/drawingml/2006/table">
            <a:tbl>
              <a:tblPr bandRow="1">
                <a:tableStyleId>{5C22544A-7EE6-4342-B048-85BDC9FD1C3A}</a:tableStyleId>
              </a:tblPr>
              <a:tblGrid>
                <a:gridCol w="896093">
                  <a:extLst>
                    <a:ext uri="{9D8B030D-6E8A-4147-A177-3AD203B41FA5}">
                      <a16:colId xmlns:a16="http://schemas.microsoft.com/office/drawing/2014/main" val="1828776583"/>
                    </a:ext>
                  </a:extLst>
                </a:gridCol>
                <a:gridCol w="5030000">
                  <a:extLst>
                    <a:ext uri="{9D8B030D-6E8A-4147-A177-3AD203B41FA5}">
                      <a16:colId xmlns:a16="http://schemas.microsoft.com/office/drawing/2014/main" val="38771285"/>
                    </a:ext>
                  </a:extLst>
                </a:gridCol>
              </a:tblGrid>
              <a:tr h="5242481">
                <a:tc>
                  <a:txBody>
                    <a:bodyPr/>
                    <a:lstStyle/>
                    <a:p>
                      <a:pPr>
                        <a:spcAft>
                          <a:spcPts val="0"/>
                        </a:spcAft>
                      </a:pPr>
                      <a:r>
                        <a:rPr lang="fr-FR" sz="1400" dirty="0">
                          <a:effectLst/>
                        </a:rPr>
                        <a:t>14h45 – 16h15</a:t>
                      </a:r>
                      <a:endParaRPr lang="fr-FR" sz="1200" dirty="0">
                        <a:effectLst/>
                        <a:latin typeface="Calibri" panose="020F0502020204030204" pitchFamily="34" charset="0"/>
                        <a:cs typeface="Calibri" panose="020F0502020204030204" pitchFamily="34" charset="0"/>
                      </a:endParaRPr>
                    </a:p>
                  </a:txBody>
                  <a:tcPr marL="68580" marR="68580" marT="34925" marB="34925"/>
                </a:tc>
                <a:tc>
                  <a:txBody>
                    <a:bodyPr/>
                    <a:lstStyle/>
                    <a:p>
                      <a:pPr algn="just">
                        <a:lnSpc>
                          <a:spcPct val="107000"/>
                        </a:lnSpc>
                        <a:spcAft>
                          <a:spcPts val="0"/>
                        </a:spcAft>
                      </a:pPr>
                      <a:r>
                        <a:rPr lang="fr-FR" sz="1400" b="1" u="sng" dirty="0">
                          <a:effectLst/>
                        </a:rPr>
                        <a:t>Avancement des projets de SMR</a:t>
                      </a:r>
                      <a:r>
                        <a:rPr lang="fr-FR" sz="1400" b="1" dirty="0">
                          <a:effectLst/>
                        </a:rPr>
                        <a:t> </a:t>
                      </a:r>
                      <a:r>
                        <a:rPr lang="fr-FR" sz="1400" dirty="0">
                          <a:effectLst/>
                        </a:rPr>
                        <a:t>(small modular </a:t>
                      </a:r>
                      <a:r>
                        <a:rPr lang="fr-FR" sz="1400" dirty="0" err="1">
                          <a:effectLst/>
                        </a:rPr>
                        <a:t>reactor</a:t>
                      </a:r>
                      <a:r>
                        <a:rPr lang="fr-FR" sz="1400" dirty="0">
                          <a:effectLst/>
                        </a:rPr>
                        <a:t> ou petits réacteurs modulaires (PRM))</a:t>
                      </a:r>
                      <a:endParaRPr lang="fr-FR" sz="1800" dirty="0">
                        <a:effectLst/>
                      </a:endParaRPr>
                    </a:p>
                    <a:p>
                      <a:pPr algn="just">
                        <a:lnSpc>
                          <a:spcPct val="107000"/>
                        </a:lnSpc>
                        <a:spcAft>
                          <a:spcPts val="0"/>
                        </a:spcAft>
                      </a:pPr>
                      <a:r>
                        <a:rPr lang="fr-FR" sz="800" u="none" strike="noStrike" dirty="0">
                          <a:effectLst/>
                        </a:rPr>
                        <a:t> </a:t>
                      </a:r>
                      <a:endParaRPr lang="fr-FR" sz="1800" dirty="0">
                        <a:effectLst/>
                      </a:endParaRPr>
                    </a:p>
                    <a:p>
                      <a:pPr marL="342900" lvl="0" indent="-342900" algn="just">
                        <a:lnSpc>
                          <a:spcPct val="107000"/>
                        </a:lnSpc>
                        <a:spcAft>
                          <a:spcPts val="0"/>
                        </a:spcAft>
                        <a:buFont typeface="Symbol" panose="05050102010706020507" pitchFamily="18" charset="2"/>
                        <a:buChar char=""/>
                      </a:pPr>
                      <a:r>
                        <a:rPr lang="fr-FR" sz="1400" b="1" u="sng" dirty="0">
                          <a:effectLst/>
                        </a:rPr>
                        <a:t>Présentation de l’état d’avancement des différents projets de SMR</a:t>
                      </a:r>
                      <a:endParaRPr lang="fr-FR" sz="1800" b="1" dirty="0">
                        <a:effectLst/>
                      </a:endParaRPr>
                    </a:p>
                    <a:p>
                      <a:pPr marL="742950" lvl="1" indent="-285750" algn="just">
                        <a:lnSpc>
                          <a:spcPct val="107000"/>
                        </a:lnSpc>
                        <a:spcAft>
                          <a:spcPts val="0"/>
                        </a:spcAft>
                        <a:buFont typeface="Wingdings" panose="05000000000000000000" pitchFamily="2" charset="2"/>
                        <a:buChar char=""/>
                      </a:pPr>
                      <a:r>
                        <a:rPr lang="fr-FR" sz="1400" i="1" dirty="0">
                          <a:effectLst/>
                        </a:rPr>
                        <a:t>Philippe DUPUY, Responsable de la Mission réacteurs innovants à l’ASNR</a:t>
                      </a:r>
                      <a:endParaRPr lang="fr-FR" sz="1800" i="1" dirty="0">
                        <a:effectLst/>
                      </a:endParaRPr>
                    </a:p>
                    <a:p>
                      <a:pPr marL="678180" algn="just">
                        <a:lnSpc>
                          <a:spcPct val="107000"/>
                        </a:lnSpc>
                        <a:spcAft>
                          <a:spcPts val="0"/>
                        </a:spcAft>
                      </a:pPr>
                      <a:r>
                        <a:rPr lang="fr-FR" sz="900" u="none" strike="noStrike" dirty="0">
                          <a:effectLst/>
                        </a:rPr>
                        <a:t> </a:t>
                      </a:r>
                      <a:endParaRPr lang="fr-FR" sz="1800" dirty="0">
                        <a:effectLst/>
                      </a:endParaRPr>
                    </a:p>
                    <a:p>
                      <a:pPr marL="342900" lvl="0" indent="-342900" algn="just">
                        <a:lnSpc>
                          <a:spcPct val="107000"/>
                        </a:lnSpc>
                        <a:spcAft>
                          <a:spcPts val="0"/>
                        </a:spcAft>
                        <a:buFont typeface="Symbol" panose="05050102010706020507" pitchFamily="18" charset="2"/>
                        <a:buChar char=""/>
                      </a:pPr>
                      <a:r>
                        <a:rPr lang="fr-FR" sz="1400" b="1" u="sng" dirty="0">
                          <a:effectLst/>
                        </a:rPr>
                        <a:t>Focus sur les projets de </a:t>
                      </a:r>
                      <a:r>
                        <a:rPr lang="fr-FR" sz="1400" b="1" u="sng" dirty="0" err="1">
                          <a:effectLst/>
                        </a:rPr>
                        <a:t>Newcleo</a:t>
                      </a:r>
                      <a:endParaRPr lang="fr-FR" sz="1800" b="1" dirty="0">
                        <a:effectLst/>
                      </a:endParaRPr>
                    </a:p>
                    <a:p>
                      <a:pPr marL="742950" lvl="1" indent="-285750" algn="just">
                        <a:lnSpc>
                          <a:spcPct val="107000"/>
                        </a:lnSpc>
                        <a:spcAft>
                          <a:spcPts val="0"/>
                        </a:spcAft>
                        <a:buFont typeface="Courier New" panose="02070309020205020404" pitchFamily="49" charset="0"/>
                        <a:buChar char="o"/>
                      </a:pPr>
                      <a:r>
                        <a:rPr lang="fr-FR" sz="1400" u="sng" dirty="0">
                          <a:effectLst/>
                        </a:rPr>
                        <a:t>Présentation des projets d’installations nucléaires de </a:t>
                      </a:r>
                      <a:r>
                        <a:rPr lang="fr-FR" sz="1400" u="sng" dirty="0" err="1">
                          <a:effectLst/>
                        </a:rPr>
                        <a:t>Newcleo</a:t>
                      </a:r>
                      <a:r>
                        <a:rPr lang="fr-FR" sz="1400" u="sng" dirty="0">
                          <a:effectLst/>
                        </a:rPr>
                        <a:t> : </a:t>
                      </a:r>
                      <a:r>
                        <a:rPr lang="fr-FR" sz="1400" dirty="0">
                          <a:effectLst/>
                        </a:rPr>
                        <a:t>Réacteur LFR-AS-30 de 30 </a:t>
                      </a:r>
                      <a:r>
                        <a:rPr lang="fr-FR" sz="1400" dirty="0" err="1">
                          <a:effectLst/>
                        </a:rPr>
                        <a:t>MWe</a:t>
                      </a:r>
                      <a:r>
                        <a:rPr lang="fr-FR" sz="1400" dirty="0">
                          <a:effectLst/>
                        </a:rPr>
                        <a:t> en Indre-et-Loire (37) et installation de fabrication de combustible MOX dans l'Aube (10)</a:t>
                      </a:r>
                      <a:endParaRPr lang="fr-FR" sz="1800" dirty="0">
                        <a:effectLst/>
                      </a:endParaRPr>
                    </a:p>
                    <a:p>
                      <a:pPr marL="1200150" lvl="2" indent="-285750" algn="just">
                        <a:lnSpc>
                          <a:spcPct val="107000"/>
                        </a:lnSpc>
                        <a:spcAft>
                          <a:spcPts val="0"/>
                        </a:spcAft>
                        <a:buFont typeface="Wingdings" panose="05000000000000000000" pitchFamily="2" charset="2"/>
                        <a:buChar char=""/>
                      </a:pPr>
                      <a:r>
                        <a:rPr lang="fr-FR" sz="1400" i="1" dirty="0">
                          <a:effectLst/>
                        </a:rPr>
                        <a:t>M. Stéphane CALPENA, Membre du comité Exécutif de </a:t>
                      </a:r>
                      <a:r>
                        <a:rPr lang="fr-FR" sz="1400" i="1" dirty="0" err="1">
                          <a:effectLst/>
                        </a:rPr>
                        <a:t>Newcleo</a:t>
                      </a:r>
                      <a:r>
                        <a:rPr lang="fr-FR" sz="1400" i="1" dirty="0">
                          <a:effectLst/>
                        </a:rPr>
                        <a:t>, Directeur pour le Groupe de la sûreté nucléaire et des processus réglementaires</a:t>
                      </a:r>
                      <a:endParaRPr lang="fr-FR" sz="1800" i="1" dirty="0">
                        <a:effectLst/>
                      </a:endParaRPr>
                    </a:p>
                    <a:p>
                      <a:pPr marL="1200150" lvl="2" indent="-285750" algn="just">
                        <a:lnSpc>
                          <a:spcPct val="107000"/>
                        </a:lnSpc>
                        <a:spcAft>
                          <a:spcPts val="0"/>
                        </a:spcAft>
                        <a:buFont typeface="Wingdings" panose="05000000000000000000" pitchFamily="2" charset="2"/>
                        <a:buChar char=""/>
                      </a:pPr>
                      <a:r>
                        <a:rPr lang="fr-FR" sz="1400" i="1" dirty="0">
                          <a:effectLst/>
                        </a:rPr>
                        <a:t>Mme Ghislaine VERRHIEST-LEBLANC, Directrice du débat public et de la concertation, </a:t>
                      </a:r>
                      <a:r>
                        <a:rPr lang="fr-FR" sz="1400" i="1" dirty="0" err="1">
                          <a:effectLst/>
                        </a:rPr>
                        <a:t>Newcleo</a:t>
                      </a:r>
                      <a:endParaRPr lang="fr-FR" sz="1800" i="1" dirty="0">
                        <a:effectLst/>
                      </a:endParaRPr>
                    </a:p>
                    <a:p>
                      <a:pPr marL="742950" lvl="1" indent="-285750" algn="just">
                        <a:lnSpc>
                          <a:spcPct val="107000"/>
                        </a:lnSpc>
                        <a:spcAft>
                          <a:spcPts val="0"/>
                        </a:spcAft>
                        <a:buFont typeface="Courier New" panose="02070309020205020404" pitchFamily="49" charset="0"/>
                        <a:buChar char="o"/>
                      </a:pPr>
                      <a:r>
                        <a:rPr lang="fr-FR" sz="1400" u="sng" dirty="0">
                          <a:effectLst/>
                        </a:rPr>
                        <a:t>Point sur le </a:t>
                      </a:r>
                      <a:r>
                        <a:rPr lang="fr-FR" sz="1400" u="sng" dirty="0">
                          <a:effectLst/>
                          <a:hlinkClick r:id="rId4"/>
                        </a:rPr>
                        <a:t>débat public</a:t>
                      </a:r>
                      <a:r>
                        <a:rPr lang="fr-FR" sz="1400" u="sng" dirty="0">
                          <a:effectLst/>
                        </a:rPr>
                        <a:t> à venir </a:t>
                      </a:r>
                      <a:endParaRPr lang="fr-FR" sz="1800" u="sng" dirty="0">
                        <a:effectLst/>
                      </a:endParaRPr>
                    </a:p>
                    <a:p>
                      <a:pPr marL="1200150" lvl="2" indent="-285750" algn="just">
                        <a:lnSpc>
                          <a:spcPct val="107000"/>
                        </a:lnSpc>
                        <a:spcAft>
                          <a:spcPts val="0"/>
                        </a:spcAft>
                        <a:buFont typeface="Wingdings" panose="05000000000000000000" pitchFamily="2" charset="2"/>
                        <a:buChar char=""/>
                      </a:pPr>
                      <a:r>
                        <a:rPr lang="fr-FR" sz="1400" i="1" dirty="0">
                          <a:effectLst/>
                        </a:rPr>
                        <a:t>M. Laurent PAVARD, Président de la commission particulière chargée de l’animation du débat public</a:t>
                      </a:r>
                      <a:endParaRPr lang="fr-FR" sz="1800" i="1" dirty="0">
                        <a:effectLst/>
                      </a:endParaRPr>
                    </a:p>
                    <a:p>
                      <a:pPr algn="just">
                        <a:lnSpc>
                          <a:spcPct val="107000"/>
                        </a:lnSpc>
                        <a:spcAft>
                          <a:spcPts val="0"/>
                        </a:spcAft>
                      </a:pPr>
                      <a:r>
                        <a:rPr lang="fr-FR" sz="900" dirty="0">
                          <a:effectLst/>
                        </a:rPr>
                        <a:t> </a:t>
                      </a:r>
                      <a:endParaRPr lang="fr-FR" sz="1800" dirty="0">
                        <a:effectLst/>
                      </a:endParaRPr>
                    </a:p>
                    <a:p>
                      <a:pPr algn="just">
                        <a:lnSpc>
                          <a:spcPct val="107000"/>
                        </a:lnSpc>
                        <a:spcAft>
                          <a:spcPts val="0"/>
                        </a:spcAft>
                      </a:pPr>
                      <a:r>
                        <a:rPr lang="fr-FR" sz="1400" dirty="0">
                          <a:effectLst/>
                        </a:rPr>
                        <a:t>Questions</a:t>
                      </a:r>
                      <a:endParaRPr lang="fr-FR" sz="1800" dirty="0">
                        <a:effectLst/>
                        <a:latin typeface="Times New Roman" panose="02020603050405020304" pitchFamily="18" charset="0"/>
                        <a:ea typeface="Times New Roman" panose="02020603050405020304" pitchFamily="18" charset="0"/>
                        <a:cs typeface="New York"/>
                      </a:endParaRPr>
                    </a:p>
                  </a:txBody>
                  <a:tcPr marL="68580" marR="68580" marT="34925" marB="34925" anchor="ctr"/>
                </a:tc>
                <a:extLst>
                  <a:ext uri="{0D108BD9-81ED-4DB2-BD59-A6C34878D82A}">
                    <a16:rowId xmlns:a16="http://schemas.microsoft.com/office/drawing/2014/main" val="2908822230"/>
                  </a:ext>
                </a:extLst>
              </a:tr>
              <a:tr h="513999">
                <a:tc>
                  <a:txBody>
                    <a:bodyPr/>
                    <a:lstStyle/>
                    <a:p>
                      <a:r>
                        <a:rPr lang="fr-FR" sz="1400" dirty="0">
                          <a:effectLst/>
                        </a:rPr>
                        <a:t>16h15 - 16h30</a:t>
                      </a:r>
                      <a:endParaRPr lang="fr-FR" sz="1200" dirty="0">
                        <a:effectLst/>
                        <a:latin typeface="Calibri" panose="020F0502020204030204" pitchFamily="34" charset="0"/>
                        <a:cs typeface="Calibri" panose="020F0502020204030204" pitchFamily="34" charset="0"/>
                      </a:endParaRPr>
                    </a:p>
                  </a:txBody>
                  <a:tcPr marL="68580" marR="68580" marT="34925" marB="34925" anchor="ctr"/>
                </a:tc>
                <a:tc>
                  <a:txBody>
                    <a:bodyPr/>
                    <a:lstStyle/>
                    <a:p>
                      <a:pPr algn="l"/>
                      <a:r>
                        <a:rPr lang="fr-FR" sz="1400" dirty="0">
                          <a:effectLst/>
                        </a:rPr>
                        <a:t>Clôture de la 75ᵉ réunion plénière du Haut comité</a:t>
                      </a:r>
                      <a:endParaRPr lang="fr-FR" sz="1200" dirty="0">
                        <a:effectLst/>
                        <a:latin typeface="Calibri" panose="020F0502020204030204" pitchFamily="34" charset="0"/>
                        <a:cs typeface="Calibri" panose="020F0502020204030204" pitchFamily="34" charset="0"/>
                      </a:endParaRPr>
                    </a:p>
                  </a:txBody>
                  <a:tcPr marL="68580" marR="68580" marT="34925" marB="34925" anchor="ctr"/>
                </a:tc>
                <a:extLst>
                  <a:ext uri="{0D108BD9-81ED-4DB2-BD59-A6C34878D82A}">
                    <a16:rowId xmlns:a16="http://schemas.microsoft.com/office/drawing/2014/main" val="4033132527"/>
                  </a:ext>
                </a:extLst>
              </a:tr>
            </a:tbl>
          </a:graphicData>
        </a:graphic>
      </p:graphicFrame>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001" y="109494"/>
            <a:ext cx="1356996" cy="1273413"/>
          </a:xfrm>
          <a:prstGeom prst="rect">
            <a:avLst/>
          </a:prstGeom>
          <a:ln>
            <a:solidFill>
              <a:schemeClr val="accent1"/>
            </a:solidFill>
          </a:ln>
        </p:spPr>
      </p:pic>
    </p:spTree>
    <p:extLst>
      <p:ext uri="{BB962C8B-B14F-4D97-AF65-F5344CB8AC3E}">
        <p14:creationId xmlns:p14="http://schemas.microsoft.com/office/powerpoint/2010/main" val="1889653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Focus sur les projets de </a:t>
            </a:r>
            <a:r>
              <a:rPr lang="fr-FR" sz="2800" b="1" dirty="0" err="1">
                <a:solidFill>
                  <a:schemeClr val="bg1"/>
                </a:solidFill>
                <a:latin typeface="BrandonText-Light"/>
              </a:rPr>
              <a:t>Newcleo</a:t>
            </a:r>
            <a:endParaRPr lang="fr-FR" sz="28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6" name="Rectangle 5"/>
          <p:cNvSpPr/>
          <p:nvPr/>
        </p:nvSpPr>
        <p:spPr>
          <a:xfrm>
            <a:off x="1375107" y="1842355"/>
            <a:ext cx="10589729" cy="2739211"/>
          </a:xfrm>
          <a:prstGeom prst="rect">
            <a:avLst/>
          </a:prstGeom>
        </p:spPr>
        <p:txBody>
          <a:bodyPr wrap="square">
            <a:spAutoFit/>
          </a:bodyPr>
          <a:lstStyle/>
          <a:p>
            <a:pPr marL="1828800" lvl="3" indent="-457200">
              <a:buFont typeface="Arial" panose="020B0604020202020204" pitchFamily="34" charset="0"/>
              <a:buChar char="•"/>
            </a:pPr>
            <a:endParaRPr lang="fr-FR" sz="1200" i="1" dirty="0"/>
          </a:p>
          <a:p>
            <a:pPr marL="914400" lvl="1" indent="-457200">
              <a:buFont typeface="Wingdings" panose="05000000000000000000" pitchFamily="2" charset="2"/>
              <a:buChar char="Ø"/>
            </a:pPr>
            <a:r>
              <a:rPr lang="fr-FR" sz="2800" b="1" dirty="0"/>
              <a:t>Point sur le débat public </a:t>
            </a:r>
            <a:r>
              <a:rPr lang="fr-FR" sz="2800" b="1"/>
              <a:t>à </a:t>
            </a:r>
            <a:r>
              <a:rPr lang="fr-FR" sz="2800" b="1" smtClean="0"/>
              <a:t>venir</a:t>
            </a:r>
          </a:p>
          <a:p>
            <a:pPr lvl="1"/>
            <a:r>
              <a:rPr lang="fr-FR" sz="2800" b="1" smtClean="0"/>
              <a:t> </a:t>
            </a:r>
            <a:endParaRPr lang="fr-FR" sz="2800" b="1" dirty="0"/>
          </a:p>
          <a:p>
            <a:pPr marL="1828800" lvl="3" indent="-457200">
              <a:buFont typeface="Arial" panose="020B0604020202020204" pitchFamily="34" charset="0"/>
              <a:buChar char="•"/>
            </a:pPr>
            <a:r>
              <a:rPr lang="fr-FR" sz="2400" i="1" dirty="0"/>
              <a:t>M. Laurent PAVARD, Président de la commission particulière chargée de l’animation du débat public</a:t>
            </a:r>
          </a:p>
          <a:p>
            <a:pPr lvl="1"/>
            <a:endParaRPr lang="fr-FR" sz="2800" b="1" dirty="0" smtClean="0"/>
          </a:p>
          <a:p>
            <a:pPr marL="800100" lvl="1" indent="-342900">
              <a:buFont typeface="Arial" panose="020B0604020202020204" pitchFamily="34" charset="0"/>
              <a:buChar char="•"/>
            </a:pPr>
            <a:endParaRPr lang="fr-FR" sz="2800" b="1" dirty="0"/>
          </a:p>
        </p:txBody>
      </p:sp>
    </p:spTree>
    <p:extLst>
      <p:ext uri="{BB962C8B-B14F-4D97-AF65-F5344CB8AC3E}">
        <p14:creationId xmlns:p14="http://schemas.microsoft.com/office/powerpoint/2010/main" val="275603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Focus sur les projets de </a:t>
            </a:r>
            <a:r>
              <a:rPr lang="fr-FR" sz="2800" b="1" dirty="0" err="1">
                <a:solidFill>
                  <a:schemeClr val="bg1"/>
                </a:solidFill>
                <a:latin typeface="BrandonText-Light"/>
              </a:rPr>
              <a:t>Newcleo</a:t>
            </a:r>
            <a:endParaRPr lang="fr-FR" sz="28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6" name="Rectangle 5"/>
          <p:cNvSpPr/>
          <p:nvPr/>
        </p:nvSpPr>
        <p:spPr>
          <a:xfrm>
            <a:off x="1487251" y="2231999"/>
            <a:ext cx="10403566" cy="1384995"/>
          </a:xfrm>
          <a:prstGeom prst="rect">
            <a:avLst/>
          </a:prstGeom>
        </p:spPr>
        <p:txBody>
          <a:bodyPr wrap="square">
            <a:spAutoFit/>
          </a:bodyPr>
          <a:lstStyle/>
          <a:p>
            <a:pPr marL="914400" lvl="1" indent="-457200">
              <a:buFont typeface="Wingdings" panose="05000000000000000000" pitchFamily="2" charset="2"/>
              <a:buChar char="Ø"/>
            </a:pPr>
            <a:r>
              <a:rPr lang="fr-FR" sz="2800" b="1" dirty="0" smtClean="0"/>
              <a:t>Questions / échanges</a:t>
            </a:r>
            <a:endParaRPr lang="fr-FR" sz="2800" dirty="0" smtClean="0"/>
          </a:p>
          <a:p>
            <a:pPr lvl="1"/>
            <a:endParaRPr lang="fr-FR" sz="2800" b="1" dirty="0" smtClean="0"/>
          </a:p>
          <a:p>
            <a:pPr marL="800100" lvl="1" indent="-342900">
              <a:buFont typeface="Arial" panose="020B0604020202020204" pitchFamily="34" charset="0"/>
              <a:buChar char="•"/>
            </a:pPr>
            <a:endParaRPr lang="fr-FR" sz="2800" b="1" dirty="0"/>
          </a:p>
        </p:txBody>
      </p:sp>
      <p:pic>
        <p:nvPicPr>
          <p:cNvPr id="8" name="Picture 2" descr="Icône Poser une question | Vecteur Prem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5614" y="2421904"/>
            <a:ext cx="3830178" cy="383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6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Plénière du </a:t>
            </a:r>
            <a:r>
              <a:rPr lang="fr-FR" sz="2800" b="1" dirty="0" smtClean="0">
                <a:solidFill>
                  <a:schemeClr val="bg1"/>
                </a:solidFill>
                <a:latin typeface="BrandonText-Light"/>
              </a:rPr>
              <a:t>4 décembre 2025</a:t>
            </a:r>
            <a:endParaRPr lang="fr-FR" sz="28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11" name="Rectangle 10"/>
          <p:cNvSpPr/>
          <p:nvPr/>
        </p:nvSpPr>
        <p:spPr>
          <a:xfrm>
            <a:off x="3637036" y="1066836"/>
            <a:ext cx="8896957" cy="1754326"/>
          </a:xfrm>
          <a:prstGeom prst="rect">
            <a:avLst/>
          </a:prstGeom>
        </p:spPr>
        <p:txBody>
          <a:bodyPr wrap="square">
            <a:spAutoFit/>
          </a:bodyPr>
          <a:lstStyle/>
          <a:p>
            <a:pPr marL="1371600" lvl="2" indent="-457200">
              <a:buFont typeface="Wingdings" panose="05000000000000000000" pitchFamily="2" charset="2"/>
              <a:buChar char="v"/>
            </a:pPr>
            <a:endParaRPr lang="fr-FR" sz="3600" b="1" dirty="0">
              <a:latin typeface="BrandonText-Light"/>
              <a:ea typeface="Calibri" panose="020F0502020204030204" pitchFamily="34" charset="0"/>
            </a:endParaRPr>
          </a:p>
          <a:p>
            <a:pPr marL="1371600" lvl="2" indent="-457200">
              <a:buFont typeface="Wingdings" panose="05000000000000000000" pitchFamily="2" charset="2"/>
              <a:buChar char="v"/>
            </a:pPr>
            <a:endParaRPr lang="fr-FR" sz="3600" b="1" dirty="0">
              <a:latin typeface="BrandonText-Light"/>
              <a:ea typeface="Calibri" panose="020F0502020204030204" pitchFamily="34" charset="0"/>
            </a:endParaRPr>
          </a:p>
          <a:p>
            <a:pPr lvl="2"/>
            <a:r>
              <a:rPr lang="fr-FR" sz="3600" b="1" dirty="0" smtClean="0">
                <a:latin typeface="BrandonText-Light"/>
              </a:rPr>
              <a:t>Merci à tous</a:t>
            </a:r>
            <a:endParaRPr lang="fr-FR" sz="3600" dirty="0">
              <a:latin typeface="BrandonText-Light"/>
              <a:ea typeface="Calibri" panose="020F0502020204030204" pitchFamily="34" charset="0"/>
            </a:endParaRPr>
          </a:p>
        </p:txBody>
      </p:sp>
      <p:sp>
        <p:nvSpPr>
          <p:cNvPr id="3" name="Rectangle 2"/>
          <p:cNvSpPr/>
          <p:nvPr/>
        </p:nvSpPr>
        <p:spPr>
          <a:xfrm>
            <a:off x="3781414" y="3429001"/>
            <a:ext cx="4680450" cy="286232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b="1" i="1" dirty="0" smtClean="0"/>
              <a:t>A noter :</a:t>
            </a:r>
            <a:r>
              <a:rPr lang="fr-FR" dirty="0"/>
              <a:t/>
            </a:r>
            <a:br>
              <a:rPr lang="fr-FR" dirty="0"/>
            </a:br>
            <a:r>
              <a:rPr lang="fr-FR" dirty="0"/>
              <a:t/>
            </a:r>
            <a:br>
              <a:rPr lang="fr-FR" dirty="0"/>
            </a:br>
            <a:r>
              <a:rPr lang="fr-FR" u="sng" dirty="0" smtClean="0"/>
              <a:t>Webinaire EPR2 (HCTISN/Anccli) :</a:t>
            </a:r>
            <a:r>
              <a:rPr lang="fr-FR" dirty="0"/>
              <a:t/>
            </a:r>
            <a:br>
              <a:rPr lang="fr-FR" dirty="0"/>
            </a:br>
            <a:r>
              <a:rPr lang="fr-FR" dirty="0" smtClean="0"/>
              <a:t>Lundi 26 janvier 14h-17h</a:t>
            </a:r>
          </a:p>
          <a:p>
            <a:pPr algn="ctr"/>
            <a:endParaRPr lang="fr-FR" dirty="0"/>
          </a:p>
          <a:p>
            <a:pPr algn="ctr"/>
            <a:r>
              <a:rPr lang="fr-FR" u="sng" dirty="0" smtClean="0"/>
              <a:t>2026 </a:t>
            </a:r>
            <a:r>
              <a:rPr lang="fr-FR" u="sng" dirty="0"/>
              <a:t>- Réunions </a:t>
            </a:r>
            <a:r>
              <a:rPr lang="fr-FR" u="sng" dirty="0" smtClean="0"/>
              <a:t>plénières</a:t>
            </a:r>
            <a:r>
              <a:rPr lang="fr-FR" dirty="0"/>
              <a:t/>
            </a:r>
            <a:br>
              <a:rPr lang="fr-FR" dirty="0"/>
            </a:br>
            <a:r>
              <a:rPr lang="fr-FR" dirty="0"/>
              <a:t>Jeudi 19 mars 2026 (Grande Arche - Passy)</a:t>
            </a:r>
            <a:br>
              <a:rPr lang="fr-FR" dirty="0"/>
            </a:br>
            <a:r>
              <a:rPr lang="fr-FR" dirty="0"/>
              <a:t>Jeudi 11 juin 2026 (Grande Arche - Passy)</a:t>
            </a:r>
            <a:br>
              <a:rPr lang="fr-FR" dirty="0"/>
            </a:br>
            <a:r>
              <a:rPr lang="fr-FR" dirty="0"/>
              <a:t>Jeudi 8 octobre 2026 (Tour Sequoia - 32A)</a:t>
            </a:r>
            <a:br>
              <a:rPr lang="fr-FR" dirty="0"/>
            </a:br>
            <a:r>
              <a:rPr lang="fr-FR" dirty="0"/>
              <a:t>Jeudi 10 décembre 2026 (Tour Sequoia - 32A</a:t>
            </a:r>
            <a:r>
              <a:rPr lang="fr-FR" dirty="0" smtClean="0"/>
              <a:t>)</a:t>
            </a:r>
            <a:endParaRPr lang="fr-FR" dirty="0"/>
          </a:p>
        </p:txBody>
      </p:sp>
    </p:spTree>
    <p:extLst>
      <p:ext uri="{BB962C8B-B14F-4D97-AF65-F5344CB8AC3E}">
        <p14:creationId xmlns:p14="http://schemas.microsoft.com/office/powerpoint/2010/main" val="2610788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smtClean="0">
                <a:solidFill>
                  <a:schemeClr val="bg1"/>
                </a:solidFill>
                <a:latin typeface="BrandonText-Light"/>
              </a:rPr>
              <a:t>Annexe orientations du GT transparence et ouverture société</a:t>
            </a:r>
            <a:endParaRPr lang="fr-FR" sz="28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Tree>
    <p:extLst>
      <p:ext uri="{BB962C8B-B14F-4D97-AF65-F5344CB8AC3E}">
        <p14:creationId xmlns:p14="http://schemas.microsoft.com/office/powerpoint/2010/main" val="3907520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1" y="432000"/>
            <a:ext cx="11404121"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Actualité des groupes de travail du </a:t>
            </a:r>
            <a:r>
              <a:rPr lang="fr-FR" sz="2800" b="1" dirty="0" smtClean="0">
                <a:solidFill>
                  <a:schemeClr val="bg1"/>
                </a:solidFill>
                <a:latin typeface="BrandonText-Light"/>
              </a:rPr>
              <a:t>HCTISN </a:t>
            </a:r>
            <a:r>
              <a:rPr lang="fr-FR" sz="2800" b="1" dirty="0">
                <a:solidFill>
                  <a:schemeClr val="bg1"/>
                </a:solidFill>
                <a:latin typeface="BrandonText-Light"/>
              </a:rPr>
              <a:t>: </a:t>
            </a:r>
            <a:endParaRPr lang="fr-FR" sz="2800" b="1" dirty="0" smtClean="0">
              <a:solidFill>
                <a:schemeClr val="bg1"/>
              </a:solidFill>
              <a:latin typeface="BrandonText-Light"/>
            </a:endParaRPr>
          </a:p>
          <a:p>
            <a:pPr marL="1973263"/>
            <a:r>
              <a:rPr lang="fr-FR" b="1" dirty="0" smtClean="0">
                <a:solidFill>
                  <a:schemeClr val="bg1"/>
                </a:solidFill>
                <a:latin typeface="BrandonText-Light"/>
              </a:rPr>
              <a:t>GT "Politique </a:t>
            </a:r>
            <a:r>
              <a:rPr lang="fr-FR" b="1" dirty="0">
                <a:solidFill>
                  <a:schemeClr val="bg1"/>
                </a:solidFill>
                <a:latin typeface="BrandonText-Light"/>
              </a:rPr>
              <a:t>de l’ASNR en matière de transparence et de dialogue avec la société"   </a:t>
            </a:r>
            <a:endParaRPr lang="fr-FR" sz="28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3" name="Rectangle 2"/>
          <p:cNvSpPr/>
          <p:nvPr/>
        </p:nvSpPr>
        <p:spPr>
          <a:xfrm>
            <a:off x="3135600" y="1512000"/>
            <a:ext cx="10403566" cy="1200329"/>
          </a:xfrm>
          <a:prstGeom prst="rect">
            <a:avLst/>
          </a:prstGeom>
        </p:spPr>
        <p:txBody>
          <a:bodyPr wrap="square">
            <a:spAutoFit/>
          </a:bodyPr>
          <a:lstStyle/>
          <a:p>
            <a:pPr lvl="1"/>
            <a:r>
              <a:rPr lang="fr-FR" sz="2000" b="1" u="sng" dirty="0" smtClean="0">
                <a:solidFill>
                  <a:schemeClr val="accent5">
                    <a:lumMod val="75000"/>
                  </a:schemeClr>
                </a:solidFill>
              </a:rPr>
              <a:t>Les premières orientations sur le thème Recherche </a:t>
            </a:r>
            <a:endParaRPr lang="fr-FR" b="1" u="sng" dirty="0" smtClean="0">
              <a:solidFill>
                <a:schemeClr val="accent5">
                  <a:lumMod val="75000"/>
                </a:schemeClr>
              </a:solidFill>
            </a:endParaRPr>
          </a:p>
          <a:p>
            <a:pPr marL="1714500" lvl="3" indent="-342900">
              <a:buFont typeface="Wingdings" panose="05000000000000000000" pitchFamily="2" charset="2"/>
              <a:buChar char="ü"/>
            </a:pPr>
            <a:endParaRPr lang="fr-FR" b="1" i="1" u="sng" dirty="0">
              <a:solidFill>
                <a:schemeClr val="accent5">
                  <a:lumMod val="75000"/>
                </a:schemeClr>
              </a:solidFill>
            </a:endParaRPr>
          </a:p>
          <a:p>
            <a:pPr marL="1257300" lvl="2" indent="-342900">
              <a:buFont typeface="Wingdings" panose="05000000000000000000" pitchFamily="2" charset="2"/>
              <a:buChar char="ü"/>
            </a:pPr>
            <a:endParaRPr lang="fr-FR" b="1" u="sng" dirty="0" smtClean="0">
              <a:solidFill>
                <a:schemeClr val="accent5">
                  <a:lumMod val="75000"/>
                </a:schemeClr>
              </a:solidFill>
            </a:endParaRPr>
          </a:p>
          <a:p>
            <a:pPr marL="800100" lvl="1" indent="-342900">
              <a:buFont typeface="Arial" panose="020B0604020202020204" pitchFamily="34" charset="0"/>
              <a:buChar char="•"/>
            </a:pPr>
            <a:endParaRPr lang="fr-FR" sz="1600" b="1" u="sng" dirty="0">
              <a:solidFill>
                <a:schemeClr val="accent5">
                  <a:lumMod val="75000"/>
                </a:schemeClr>
              </a:solidFill>
            </a:endParaRPr>
          </a:p>
        </p:txBody>
      </p:sp>
      <p:sp>
        <p:nvSpPr>
          <p:cNvPr id="5" name="Rectangle 4"/>
          <p:cNvSpPr/>
          <p:nvPr/>
        </p:nvSpPr>
        <p:spPr>
          <a:xfrm>
            <a:off x="1812655" y="1916648"/>
            <a:ext cx="9961252" cy="4941353"/>
          </a:xfrm>
          <a:prstGeom prst="rect">
            <a:avLst/>
          </a:prstGeom>
        </p:spPr>
        <p:txBody>
          <a:bodyPr wrap="square">
            <a:spAutoFit/>
          </a:bodyPr>
          <a:lstStyle/>
          <a:p>
            <a:pPr algn="just">
              <a:lnSpc>
                <a:spcPct val="115000"/>
              </a:lnSpc>
              <a:spcAft>
                <a:spcPts val="0"/>
              </a:spcAft>
            </a:pPr>
            <a:r>
              <a:rPr lang="fr-FR" sz="1200" b="1" i="1" u="sng" dirty="0">
                <a:ea typeface="Times New Roman" panose="02020603050405020304" pitchFamily="18" charset="0"/>
              </a:rPr>
              <a:t>Les membres du GT recommandent</a:t>
            </a:r>
            <a:r>
              <a:rPr lang="fr-FR" sz="1200" i="1" dirty="0">
                <a:ea typeface="Times New Roman" panose="02020603050405020304" pitchFamily="18" charset="0"/>
              </a:rPr>
              <a:t> :</a:t>
            </a:r>
            <a:endParaRPr lang="fr-FR" sz="1400" i="1" dirty="0">
              <a:ea typeface="Times New Roman" panose="02020603050405020304" pitchFamily="18" charset="0"/>
            </a:endParaRPr>
          </a:p>
          <a:p>
            <a:pPr marL="342900" lvl="0" indent="-342900" algn="just">
              <a:lnSpc>
                <a:spcPct val="115000"/>
              </a:lnSpc>
              <a:buFont typeface="+mj-lt"/>
              <a:buAutoNum type="arabicPeriod"/>
            </a:pPr>
            <a:r>
              <a:rPr lang="fr-FR" sz="1400" b="1" dirty="0">
                <a:ea typeface="Times New Roman" panose="02020603050405020304" pitchFamily="18" charset="0"/>
                <a:cs typeface="Calibri" panose="020F0502020204030204" pitchFamily="34" charset="0"/>
              </a:rPr>
              <a:t>La </a:t>
            </a:r>
            <a:r>
              <a:rPr lang="fr-FR" sz="1400" b="1" dirty="0">
                <a:solidFill>
                  <a:srgbClr val="7030A0"/>
                </a:solidFill>
                <a:ea typeface="Times New Roman" panose="02020603050405020304" pitchFamily="18" charset="0"/>
                <a:cs typeface="Calibri" panose="020F0502020204030204" pitchFamily="34" charset="0"/>
              </a:rPr>
              <a:t>mise en place d’une instance avec les parties </a:t>
            </a:r>
            <a:r>
              <a:rPr lang="fr-FR" sz="1400" b="1" dirty="0" smtClean="0">
                <a:solidFill>
                  <a:srgbClr val="7030A0"/>
                </a:solidFill>
                <a:ea typeface="Times New Roman" panose="02020603050405020304" pitchFamily="18" charset="0"/>
                <a:cs typeface="Calibri" panose="020F0502020204030204" pitchFamily="34" charset="0"/>
              </a:rPr>
              <a:t>prenantes sur le thème de la Recherche </a:t>
            </a:r>
            <a:r>
              <a:rPr lang="fr-FR" sz="1400" b="1" dirty="0">
                <a:ea typeface="Times New Roman" panose="02020603050405020304" pitchFamily="18" charset="0"/>
                <a:cs typeface="Calibri" panose="020F0502020204030204" pitchFamily="34" charset="0"/>
              </a:rPr>
              <a:t>(Comité d’orientation des recherches ? Comité « de parties prenantes » ou « de dialogue »).</a:t>
            </a:r>
            <a:endParaRPr lang="fr-FR" sz="1600" b="1" dirty="0">
              <a:ea typeface="Times New Roman" panose="02020603050405020304" pitchFamily="18" charset="0"/>
              <a:cs typeface="Calibri" panose="020F0502020204030204" pitchFamily="34" charset="0"/>
            </a:endParaRPr>
          </a:p>
          <a:p>
            <a:pPr marL="742950" lvl="1" indent="-285750" algn="just">
              <a:lnSpc>
                <a:spcPct val="115000"/>
              </a:lnSpc>
              <a:spcAft>
                <a:spcPts val="0"/>
              </a:spcAft>
              <a:buFont typeface="Courier New" panose="02070309020205020404" pitchFamily="49" charset="0"/>
              <a:buChar char="o"/>
            </a:pPr>
            <a:r>
              <a:rPr lang="fr-FR" sz="1100" dirty="0" smtClean="0">
                <a:ea typeface="Times New Roman" panose="02020603050405020304" pitchFamily="18" charset="0"/>
              </a:rPr>
              <a:t>Articulée avec </a:t>
            </a:r>
            <a:r>
              <a:rPr lang="fr-FR" sz="1100" dirty="0">
                <a:ea typeface="Times New Roman" panose="02020603050405020304" pitchFamily="18" charset="0"/>
              </a:rPr>
              <a:t>le conseil scientifique de l’ASNR et avec le collège ; </a:t>
            </a:r>
          </a:p>
          <a:p>
            <a:pPr marL="742950" lvl="1" indent="-285750" algn="just">
              <a:lnSpc>
                <a:spcPct val="115000"/>
              </a:lnSpc>
              <a:spcAft>
                <a:spcPts val="0"/>
              </a:spcAft>
              <a:buFont typeface="Courier New" panose="02070309020205020404" pitchFamily="49" charset="0"/>
              <a:buChar char="o"/>
            </a:pPr>
            <a:r>
              <a:rPr lang="fr-FR" sz="1100" dirty="0">
                <a:ea typeface="Times New Roman" panose="02020603050405020304" pitchFamily="18" charset="0"/>
              </a:rPr>
              <a:t>Les </a:t>
            </a:r>
            <a:r>
              <a:rPr lang="fr-FR" sz="1100" b="1" dirty="0">
                <a:solidFill>
                  <a:srgbClr val="7030A0"/>
                </a:solidFill>
                <a:ea typeface="Times New Roman" panose="02020603050405020304" pitchFamily="18" charset="0"/>
              </a:rPr>
              <a:t>attentes des parties prenantes</a:t>
            </a:r>
            <a:r>
              <a:rPr lang="fr-FR" sz="1100" b="1" dirty="0">
                <a:ea typeface="Times New Roman" panose="02020603050405020304" pitchFamily="18" charset="0"/>
              </a:rPr>
              <a:t> </a:t>
            </a:r>
            <a:r>
              <a:rPr lang="fr-FR" sz="1100" b="1" dirty="0">
                <a:solidFill>
                  <a:srgbClr val="7030A0"/>
                </a:solidFill>
                <a:ea typeface="Times New Roman" panose="02020603050405020304" pitchFamily="18" charset="0"/>
              </a:rPr>
              <a:t>devraient, via cette instance, pouvoir être exprimées devant le conseil scientifique et discutées avec ce dernier régulièrement</a:t>
            </a:r>
            <a:r>
              <a:rPr lang="fr-FR" sz="1100" dirty="0">
                <a:ea typeface="Times New Roman" panose="02020603050405020304" pitchFamily="18" charset="0"/>
              </a:rPr>
              <a:t> ; le conseil scientifique en tirerait ses propositions ET les transmettrait au collège AVEC les propositions d’origine de l’instance de parties prenantes (ce qui permet d’éviter une déperdition d’informations potentiellement intéressantes pour le collège). Le collège prendrait ensuite des décisions en les motivant. </a:t>
            </a:r>
          </a:p>
          <a:p>
            <a:pPr marL="742950" lvl="1" indent="-285750" algn="just">
              <a:lnSpc>
                <a:spcPct val="115000"/>
              </a:lnSpc>
              <a:spcAft>
                <a:spcPts val="0"/>
              </a:spcAft>
              <a:buFont typeface="Courier New" panose="02070309020205020404" pitchFamily="49" charset="0"/>
              <a:buChar char="o"/>
            </a:pPr>
            <a:r>
              <a:rPr lang="fr-FR" sz="1100" dirty="0">
                <a:ea typeface="Times New Roman" panose="02020603050405020304" pitchFamily="18" charset="0"/>
              </a:rPr>
              <a:t>Outre ses liens étroits avec le conseil scientifique, cette instance de parties prenantes s’alimenterait régulièrement aux questions et idées remontant des territoires (ex : via les CLI).</a:t>
            </a:r>
          </a:p>
          <a:p>
            <a:pPr marL="685800" algn="just">
              <a:lnSpc>
                <a:spcPct val="115000"/>
              </a:lnSpc>
              <a:spcAft>
                <a:spcPts val="0"/>
              </a:spcAft>
            </a:pPr>
            <a:r>
              <a:rPr lang="fr-FR" sz="1100" dirty="0">
                <a:ea typeface="Times New Roman" panose="02020603050405020304" pitchFamily="18" charset="0"/>
              </a:rPr>
              <a:t> </a:t>
            </a:r>
            <a:endParaRPr lang="fr-FR" sz="1200" dirty="0" smtClean="0">
              <a:ea typeface="Times New Roman" panose="02020603050405020304" pitchFamily="18" charset="0"/>
            </a:endParaRPr>
          </a:p>
          <a:p>
            <a:pPr marL="342900" lvl="0" indent="-342900" algn="just">
              <a:lnSpc>
                <a:spcPct val="115000"/>
              </a:lnSpc>
              <a:spcAft>
                <a:spcPts val="0"/>
              </a:spcAft>
              <a:buFont typeface="+mj-lt"/>
              <a:buAutoNum type="arabicPeriod" startAt="2"/>
            </a:pPr>
            <a:r>
              <a:rPr lang="fr-FR" sz="1400" b="1" dirty="0">
                <a:ea typeface="Times New Roman" panose="02020603050405020304" pitchFamily="18" charset="0"/>
                <a:cs typeface="Calibri" panose="020F0502020204030204" pitchFamily="34" charset="0"/>
              </a:rPr>
              <a:t>Sur la diffusion des données et résultats de recherche :</a:t>
            </a:r>
            <a:endParaRPr lang="fr-FR" sz="1600" b="1" dirty="0">
              <a:ea typeface="Times New Roman" panose="02020603050405020304" pitchFamily="18" charset="0"/>
              <a:cs typeface="Calibri" panose="020F0502020204030204" pitchFamily="34" charset="0"/>
            </a:endParaRPr>
          </a:p>
          <a:p>
            <a:pPr marL="742950" lvl="1" indent="-285750" algn="just">
              <a:lnSpc>
                <a:spcPct val="115000"/>
              </a:lnSpc>
              <a:spcAft>
                <a:spcPts val="0"/>
              </a:spcAft>
              <a:buFont typeface="Courier New" panose="02070309020205020404" pitchFamily="49" charset="0"/>
              <a:buChar char="o"/>
            </a:pPr>
            <a:r>
              <a:rPr lang="fr-FR" sz="1100" dirty="0" smtClean="0">
                <a:ea typeface="Times New Roman" panose="02020603050405020304" pitchFamily="18" charset="0"/>
              </a:rPr>
              <a:t>Le </a:t>
            </a:r>
            <a:r>
              <a:rPr lang="fr-FR" sz="1100" dirty="0">
                <a:solidFill>
                  <a:srgbClr val="7030A0"/>
                </a:solidFill>
                <a:ea typeface="Times New Roman" panose="02020603050405020304" pitchFamily="18" charset="0"/>
              </a:rPr>
              <a:t>portail HAL </a:t>
            </a:r>
            <a:r>
              <a:rPr lang="fr-FR" sz="1100" dirty="0">
                <a:ea typeface="Times New Roman" panose="02020603050405020304" pitchFamily="18" charset="0"/>
              </a:rPr>
              <a:t>et son alimentation régulière devraient être </a:t>
            </a:r>
            <a:r>
              <a:rPr lang="fr-FR" sz="1100" dirty="0">
                <a:solidFill>
                  <a:srgbClr val="7030A0"/>
                </a:solidFill>
                <a:ea typeface="Times New Roman" panose="02020603050405020304" pitchFamily="18" charset="0"/>
              </a:rPr>
              <a:t>maintenus</a:t>
            </a:r>
            <a:r>
              <a:rPr lang="fr-FR" sz="1100" dirty="0">
                <a:ea typeface="Times New Roman" panose="02020603050405020304" pitchFamily="18" charset="0"/>
              </a:rPr>
              <a:t> ; ils sont très appropriés pour un public de scientifiques ;</a:t>
            </a:r>
            <a:endParaRPr lang="fr-FR" sz="1200" dirty="0">
              <a:ea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fr-FR" sz="1100" dirty="0">
                <a:ea typeface="Times New Roman" panose="02020603050405020304" pitchFamily="18" charset="0"/>
              </a:rPr>
              <a:t>Pour le </a:t>
            </a:r>
            <a:r>
              <a:rPr lang="fr-FR" sz="1100" u="sng" dirty="0">
                <a:ea typeface="Times New Roman" panose="02020603050405020304" pitchFamily="18" charset="0"/>
              </a:rPr>
              <a:t>grand et moyen public, il faut réfléchir à des dispositifs différents</a:t>
            </a:r>
            <a:r>
              <a:rPr lang="fr-FR" sz="1100" dirty="0">
                <a:ea typeface="Times New Roman" panose="02020603050405020304" pitchFamily="18" charset="0"/>
              </a:rPr>
              <a:t> : </a:t>
            </a:r>
            <a:endParaRPr lang="fr-FR" sz="1200" dirty="0">
              <a:ea typeface="Times New Roman" panose="02020603050405020304" pitchFamily="18" charset="0"/>
            </a:endParaRPr>
          </a:p>
          <a:p>
            <a:pPr marL="1143000" lvl="2" indent="-228600" algn="just">
              <a:lnSpc>
                <a:spcPct val="115000"/>
              </a:lnSpc>
              <a:spcAft>
                <a:spcPts val="0"/>
              </a:spcAft>
              <a:buFont typeface="Wingdings" panose="05000000000000000000" pitchFamily="2" charset="2"/>
              <a:buChar char=""/>
            </a:pPr>
            <a:r>
              <a:rPr lang="fr-FR" sz="1100" dirty="0">
                <a:solidFill>
                  <a:srgbClr val="7030A0"/>
                </a:solidFill>
                <a:ea typeface="Times New Roman" panose="02020603050405020304" pitchFamily="18" charset="0"/>
              </a:rPr>
              <a:t>Partenariats avec des journaux</a:t>
            </a:r>
            <a:r>
              <a:rPr lang="fr-FR" sz="1100" dirty="0">
                <a:ea typeface="Times New Roman" panose="02020603050405020304" pitchFamily="18" charset="0"/>
              </a:rPr>
              <a:t> ;</a:t>
            </a:r>
            <a:endParaRPr lang="fr-FR" sz="1200" dirty="0">
              <a:ea typeface="Times New Roman" panose="02020603050405020304" pitchFamily="18" charset="0"/>
            </a:endParaRPr>
          </a:p>
          <a:p>
            <a:pPr marL="1143000" lvl="2" indent="-228600" algn="just">
              <a:lnSpc>
                <a:spcPct val="115000"/>
              </a:lnSpc>
              <a:spcAft>
                <a:spcPts val="0"/>
              </a:spcAft>
              <a:buFont typeface="Wingdings" panose="05000000000000000000" pitchFamily="2" charset="2"/>
              <a:buChar char=""/>
            </a:pPr>
            <a:r>
              <a:rPr lang="fr-FR" sz="1100" dirty="0">
                <a:solidFill>
                  <a:srgbClr val="7030A0"/>
                </a:solidFill>
                <a:ea typeface="Times New Roman" panose="02020603050405020304" pitchFamily="18" charset="0"/>
              </a:rPr>
              <a:t>Newsletters, dispositifs du type AKTIS </a:t>
            </a:r>
            <a:r>
              <a:rPr lang="fr-FR" sz="1100" dirty="0">
                <a:ea typeface="Times New Roman" panose="02020603050405020304" pitchFamily="18" charset="0"/>
              </a:rPr>
              <a:t>(trimestriel multimédia sur les résultats de recherche de l'IRSN) ;</a:t>
            </a:r>
            <a:endParaRPr lang="fr-FR" sz="1200" dirty="0">
              <a:ea typeface="Times New Roman" panose="02020603050405020304" pitchFamily="18" charset="0"/>
            </a:endParaRPr>
          </a:p>
          <a:p>
            <a:pPr marL="1143000" lvl="2" indent="-228600" algn="just">
              <a:lnSpc>
                <a:spcPct val="115000"/>
              </a:lnSpc>
              <a:spcAft>
                <a:spcPts val="0"/>
              </a:spcAft>
              <a:buFont typeface="Wingdings" panose="05000000000000000000" pitchFamily="2" charset="2"/>
              <a:buChar char=""/>
            </a:pPr>
            <a:r>
              <a:rPr lang="fr-FR" sz="1100" b="1" u="sng" dirty="0">
                <a:solidFill>
                  <a:srgbClr val="7030A0"/>
                </a:solidFill>
                <a:ea typeface="Times New Roman" panose="02020603050405020304" pitchFamily="18" charset="0"/>
              </a:rPr>
              <a:t>Organisation d’une « grand-messe » 2 fois par an où l’ASNR pourrait présenter ses axes de recherche, les projets de recherche lancés/suivis, les résultats des recherches et les suites à donner ; en invitant les parties prenantes, les publics intéressés, des journalistes</a:t>
            </a:r>
            <a:r>
              <a:rPr lang="fr-FR" sz="1100" b="1" dirty="0">
                <a:ea typeface="Times New Roman" panose="02020603050405020304" pitchFamily="18" charset="0"/>
              </a:rPr>
              <a:t> </a:t>
            </a:r>
            <a:r>
              <a:rPr lang="fr-FR" sz="1100" dirty="0">
                <a:ea typeface="Times New Roman" panose="02020603050405020304" pitchFamily="18" charset="0"/>
              </a:rPr>
              <a:t>(sur l’exemple de ce qui est fait à l’ANSES) ;</a:t>
            </a:r>
            <a:endParaRPr lang="fr-FR" sz="1200" dirty="0">
              <a:ea typeface="Times New Roman" panose="02020603050405020304" pitchFamily="18" charset="0"/>
            </a:endParaRPr>
          </a:p>
          <a:p>
            <a:pPr marL="1143000" lvl="2" indent="-228600" algn="just">
              <a:lnSpc>
                <a:spcPct val="115000"/>
              </a:lnSpc>
              <a:spcAft>
                <a:spcPts val="0"/>
              </a:spcAft>
              <a:buFont typeface="Wingdings" panose="05000000000000000000" pitchFamily="2" charset="2"/>
              <a:buChar char=""/>
            </a:pPr>
            <a:r>
              <a:rPr lang="fr-FR" sz="1100" dirty="0">
                <a:solidFill>
                  <a:srgbClr val="7030A0"/>
                </a:solidFill>
                <a:ea typeface="Times New Roman" panose="02020603050405020304" pitchFamily="18" charset="0"/>
              </a:rPr>
              <a:t>Réalisation de vidéos et de podcasts</a:t>
            </a:r>
            <a:r>
              <a:rPr lang="fr-FR" sz="1100" dirty="0">
                <a:ea typeface="Times New Roman" panose="02020603050405020304" pitchFamily="18" charset="0"/>
              </a:rPr>
              <a:t> de quelques minutes pour toucher d’autres publics et permettre d’augmenter la notoriété de l’ASNR. </a:t>
            </a:r>
            <a:endParaRPr lang="fr-FR" sz="1200" dirty="0">
              <a:ea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fr-FR" sz="1100" dirty="0">
                <a:ea typeface="Times New Roman" panose="02020603050405020304" pitchFamily="18" charset="0"/>
              </a:rPr>
              <a:t>Les </a:t>
            </a:r>
            <a:r>
              <a:rPr lang="fr-FR" sz="1100" b="1" dirty="0">
                <a:solidFill>
                  <a:srgbClr val="7030A0"/>
                </a:solidFill>
                <a:ea typeface="Times New Roman" panose="02020603050405020304" pitchFamily="18" charset="0"/>
              </a:rPr>
              <a:t>données brutes doivent être accessibles </a:t>
            </a:r>
            <a:r>
              <a:rPr lang="fr-FR" sz="1100" dirty="0">
                <a:ea typeface="Times New Roman" panose="02020603050405020304" pitchFamily="18" charset="0"/>
              </a:rPr>
              <a:t>à ceux qui en font la demande (par ex : des ONG ou autres qui voudraient discuter ces données, challenger les résultats de recherche) ; </a:t>
            </a:r>
            <a:endParaRPr lang="fr-FR" sz="1200" dirty="0">
              <a:ea typeface="Times New Roman" panose="02020603050405020304" pitchFamily="18" charset="0"/>
            </a:endParaRPr>
          </a:p>
          <a:p>
            <a:pPr marL="742950" lvl="1" indent="-285750" algn="just">
              <a:lnSpc>
                <a:spcPct val="115000"/>
              </a:lnSpc>
              <a:spcAft>
                <a:spcPts val="0"/>
              </a:spcAft>
              <a:buFont typeface="Courier New" panose="02070309020205020404" pitchFamily="49" charset="0"/>
              <a:buChar char="o"/>
            </a:pPr>
            <a:r>
              <a:rPr lang="fr-FR" sz="1100" dirty="0">
                <a:ea typeface="Times New Roman" panose="02020603050405020304" pitchFamily="18" charset="0"/>
              </a:rPr>
              <a:t>L’ASNR devrait impulser une dynamique, avec d’autres acteurs (ex : l’ANCCLI), pour que </a:t>
            </a:r>
            <a:r>
              <a:rPr lang="fr-FR" sz="1100" b="1" dirty="0">
                <a:ea typeface="Times New Roman" panose="02020603050405020304" pitchFamily="18" charset="0"/>
              </a:rPr>
              <a:t>les résultats des recherches conduites débouchent sur des actions publiques et privées utiles </a:t>
            </a:r>
            <a:r>
              <a:rPr lang="fr-FR" sz="1100" dirty="0">
                <a:ea typeface="Times New Roman" panose="02020603050405020304" pitchFamily="18" charset="0"/>
              </a:rPr>
              <a:t>lorsque cela est pertinent (NDLR : éviter que les résultats soient rangés dans un tiroir). </a:t>
            </a:r>
            <a:endParaRPr lang="fr-FR" sz="1200" dirty="0">
              <a:ea typeface="Times New Roman" panose="02020603050405020304" pitchFamily="18" charset="0"/>
            </a:endParaRPr>
          </a:p>
        </p:txBody>
      </p:sp>
    </p:spTree>
    <p:extLst>
      <p:ext uri="{BB962C8B-B14F-4D97-AF65-F5344CB8AC3E}">
        <p14:creationId xmlns:p14="http://schemas.microsoft.com/office/powerpoint/2010/main" val="122387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3200" b="1" dirty="0">
                <a:solidFill>
                  <a:schemeClr val="bg1"/>
                </a:solidFill>
                <a:latin typeface="BrandonText-Light"/>
              </a:rPr>
              <a:t>Actualité des groupes de travail du HCTISN : </a:t>
            </a:r>
          </a:p>
          <a:p>
            <a:pPr marL="1973263"/>
            <a:r>
              <a:rPr lang="fr-FR" sz="2000" b="1" dirty="0">
                <a:solidFill>
                  <a:schemeClr val="bg1"/>
                </a:solidFill>
                <a:latin typeface="BrandonText-Light"/>
              </a:rPr>
              <a:t>GT "Politique de l’ASNR en matière de transparence et de dialogue avec la société"   </a:t>
            </a:r>
            <a:endParaRPr lang="fr-FR" sz="32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3" name="Rectangle 2"/>
          <p:cNvSpPr/>
          <p:nvPr/>
        </p:nvSpPr>
        <p:spPr>
          <a:xfrm>
            <a:off x="3135600" y="1487835"/>
            <a:ext cx="10403566" cy="1200329"/>
          </a:xfrm>
          <a:prstGeom prst="rect">
            <a:avLst/>
          </a:prstGeom>
        </p:spPr>
        <p:txBody>
          <a:bodyPr wrap="square">
            <a:spAutoFit/>
          </a:bodyPr>
          <a:lstStyle/>
          <a:p>
            <a:pPr lvl="1"/>
            <a:r>
              <a:rPr lang="fr-FR" sz="2000" b="1" u="sng" dirty="0" smtClean="0">
                <a:solidFill>
                  <a:schemeClr val="accent5">
                    <a:lumMod val="75000"/>
                  </a:schemeClr>
                </a:solidFill>
              </a:rPr>
              <a:t>Les premières orientations sur le thème Expertise/décision (1/3) </a:t>
            </a:r>
            <a:endParaRPr lang="fr-FR" b="1" u="sng" dirty="0" smtClean="0">
              <a:solidFill>
                <a:schemeClr val="accent5">
                  <a:lumMod val="75000"/>
                </a:schemeClr>
              </a:solidFill>
            </a:endParaRPr>
          </a:p>
          <a:p>
            <a:pPr marL="1714500" lvl="3" indent="-342900">
              <a:buFont typeface="Wingdings" panose="05000000000000000000" pitchFamily="2" charset="2"/>
              <a:buChar char="ü"/>
            </a:pPr>
            <a:endParaRPr lang="fr-FR" b="1" i="1" u="sng" dirty="0">
              <a:solidFill>
                <a:schemeClr val="accent5">
                  <a:lumMod val="75000"/>
                </a:schemeClr>
              </a:solidFill>
            </a:endParaRPr>
          </a:p>
          <a:p>
            <a:pPr marL="1257300" lvl="2" indent="-342900">
              <a:buFont typeface="Wingdings" panose="05000000000000000000" pitchFamily="2" charset="2"/>
              <a:buChar char="ü"/>
            </a:pPr>
            <a:endParaRPr lang="fr-FR" b="1" u="sng" dirty="0" smtClean="0">
              <a:solidFill>
                <a:schemeClr val="accent5">
                  <a:lumMod val="75000"/>
                </a:schemeClr>
              </a:solidFill>
            </a:endParaRPr>
          </a:p>
          <a:p>
            <a:pPr marL="800100" lvl="1" indent="-342900">
              <a:buFont typeface="Arial" panose="020B0604020202020204" pitchFamily="34" charset="0"/>
              <a:buChar char="•"/>
            </a:pPr>
            <a:endParaRPr lang="fr-FR" sz="1600" b="1" u="sng" dirty="0">
              <a:solidFill>
                <a:schemeClr val="accent5">
                  <a:lumMod val="75000"/>
                </a:schemeClr>
              </a:solidFill>
            </a:endParaRPr>
          </a:p>
        </p:txBody>
      </p:sp>
      <p:sp>
        <p:nvSpPr>
          <p:cNvPr id="5" name="Rectangle 4"/>
          <p:cNvSpPr/>
          <p:nvPr/>
        </p:nvSpPr>
        <p:spPr>
          <a:xfrm>
            <a:off x="1620000" y="1824597"/>
            <a:ext cx="9961252" cy="292259"/>
          </a:xfrm>
          <a:prstGeom prst="rect">
            <a:avLst/>
          </a:prstGeom>
        </p:spPr>
        <p:txBody>
          <a:bodyPr wrap="square">
            <a:spAutoFit/>
          </a:bodyPr>
          <a:lstStyle/>
          <a:p>
            <a:pPr algn="just">
              <a:lnSpc>
                <a:spcPct val="115000"/>
              </a:lnSpc>
              <a:spcAft>
                <a:spcPts val="0"/>
              </a:spcAft>
            </a:pPr>
            <a:r>
              <a:rPr lang="fr-FR" sz="1200" b="1" i="1" u="sng" dirty="0">
                <a:ea typeface="Times New Roman" panose="02020603050405020304" pitchFamily="18" charset="0"/>
              </a:rPr>
              <a:t>Les membres du GT recommandent</a:t>
            </a:r>
            <a:r>
              <a:rPr lang="fr-FR" sz="1200" i="1" dirty="0">
                <a:ea typeface="Times New Roman" panose="02020603050405020304" pitchFamily="18" charset="0"/>
              </a:rPr>
              <a:t> </a:t>
            </a:r>
            <a:r>
              <a:rPr lang="fr-FR" sz="1200" i="1" dirty="0" smtClean="0">
                <a:ea typeface="Times New Roman" panose="02020603050405020304" pitchFamily="18" charset="0"/>
              </a:rPr>
              <a:t>:</a:t>
            </a:r>
            <a:endParaRPr lang="fr-FR" sz="1400" i="1" dirty="0">
              <a:ea typeface="Times New Roman" panose="02020603050405020304" pitchFamily="18" charset="0"/>
            </a:endParaRPr>
          </a:p>
        </p:txBody>
      </p:sp>
      <p:sp>
        <p:nvSpPr>
          <p:cNvPr id="8" name="Rectangle 2"/>
          <p:cNvSpPr>
            <a:spLocks noChangeArrowheads="1"/>
          </p:cNvSpPr>
          <p:nvPr/>
        </p:nvSpPr>
        <p:spPr bwMode="auto">
          <a:xfrm>
            <a:off x="1766191" y="2231999"/>
            <a:ext cx="10166729" cy="442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ts val="300"/>
              </a:spcBef>
              <a:spcAft>
                <a:spcPts val="600"/>
              </a:spcAft>
              <a:buClrTx/>
              <a:buSzTx/>
              <a:tabLst/>
            </a:pPr>
            <a:r>
              <a:rPr lang="fr-FR" altLang="fr-FR" sz="1200" b="1" dirty="0" smtClean="0">
                <a:latin typeface="Calibri" panose="020F0502020204030204" pitchFamily="34" charset="0"/>
                <a:ea typeface="Times New Roman" panose="02020603050405020304" pitchFamily="18" charset="0"/>
                <a:cs typeface="Calibri" panose="020F0502020204030204" pitchFamily="34" charset="0"/>
              </a:rPr>
              <a:t>1. </a:t>
            </a:r>
            <a:r>
              <a:rPr kumimoji="0" lang="fr-FR" altLang="fr-FR" sz="1200" b="1" i="0" u="none" strike="noStrike" cap="none" normalizeH="0" baseline="0" dirty="0" smtClean="0">
                <a:ln>
                  <a:noFill/>
                </a:ln>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Consolider un </a:t>
            </a:r>
            <a:r>
              <a:rPr kumimoji="0" lang="fr-FR" altLang="fr-FR" sz="1200" b="1" i="0" u="sng" strike="noStrike" cap="none" normalizeH="0" baseline="0" dirty="0" smtClean="0">
                <a:ln>
                  <a:noFill/>
                </a:ln>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dialogue continu avec les parties prenantes</a:t>
            </a:r>
            <a:r>
              <a:rPr kumimoji="0" lang="fr-FR" altLang="fr-FR" sz="1200" b="1" i="0" u="none" strike="noStrike" cap="none" normalizeH="0" baseline="0" dirty="0" smtClean="0">
                <a:ln>
                  <a:noFill/>
                </a:ln>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fr-FR" altLang="fr-FR" sz="1200" i="0"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dès le début de l'instruction jusqu'à la décision, </a:t>
            </a:r>
            <a:r>
              <a:rPr kumimoji="0" lang="fr-FR" altLang="fr-FR" sz="1200" b="1" i="0" u="sng" strike="noStrike" cap="none" normalizeH="0" baseline="0" dirty="0" smtClean="0">
                <a:ln>
                  <a:noFill/>
                </a:ln>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du moins pour les dossiers majeurs</a:t>
            </a:r>
            <a:r>
              <a:rPr kumimoji="0" lang="fr-FR" altLang="fr-FR" sz="1200" b="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a:t>
            </a:r>
          </a:p>
          <a:p>
            <a:pPr marL="0" marR="0" lvl="0" indent="0" algn="just" defTabSz="914400" rtl="0" eaLnBrk="0" fontAlgn="base" latinLnBrk="0" hangingPunct="0">
              <a:lnSpc>
                <a:spcPct val="100000"/>
              </a:lnSpc>
              <a:spcBef>
                <a:spcPts val="300"/>
              </a:spcBef>
              <a:spcAft>
                <a:spcPct val="0"/>
              </a:spcAft>
              <a:buClrTx/>
              <a:buSzTx/>
              <a:buFontTx/>
              <a:buChar char="•"/>
              <a:tabLst/>
            </a:pPr>
            <a:r>
              <a:rPr lang="fr-FR" altLang="fr-FR" sz="1200" b="1" dirty="0" smtClean="0">
                <a:latin typeface="Calibri" panose="020F0502020204030204" pitchFamily="34" charset="0"/>
                <a:ea typeface="Times New Roman" panose="02020603050405020304" pitchFamily="18" charset="0"/>
                <a:cs typeface="Calibri" panose="020F0502020204030204" pitchFamily="34" charset="0"/>
              </a:rPr>
              <a:t> </a:t>
            </a:r>
            <a:r>
              <a:rPr lang="fr-FR" altLang="fr-FR" sz="1200" b="1" u="sng" dirty="0" smtClean="0">
                <a:solidFill>
                  <a:srgbClr val="7030A0"/>
                </a:solidFill>
                <a:latin typeface="Calibri" panose="020F0502020204030204" pitchFamily="34" charset="0"/>
                <a:ea typeface="Times New Roman" panose="02020603050405020304" pitchFamily="18" charset="0"/>
                <a:cs typeface="Calibri" panose="020F0502020204030204" pitchFamily="34" charset="0"/>
              </a:rPr>
              <a:t>L</a:t>
            </a:r>
            <a:r>
              <a:rPr kumimoji="0" lang="fr-FR" altLang="fr-FR" sz="1200" b="1" i="0" u="sng" strike="noStrike" cap="none" normalizeH="0" baseline="0" dirty="0" smtClean="0">
                <a:ln>
                  <a:noFill/>
                </a:ln>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es « grands sujets » ou « dossiers majeurs » </a:t>
            </a:r>
            <a:r>
              <a:rPr kumimoji="0" lang="fr-FR" altLang="fr-FR" sz="1200" b="1" i="0" u="sng"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devraient, eux, être </a:t>
            </a:r>
            <a:r>
              <a:rPr kumimoji="0" lang="fr-FR" altLang="fr-FR" sz="1200" b="1" i="0" u="sng" strike="noStrike" cap="none" normalizeH="0" baseline="0" dirty="0" smtClean="0">
                <a:ln>
                  <a:noFill/>
                </a:ln>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identifiés conjointement entre l’ASNR et le HCTISN une fois par an</a:t>
            </a:r>
            <a:r>
              <a:rPr kumimoji="0" lang="fr-FR" altLang="fr-FR" sz="1200" b="0" i="0" u="none" strike="noStrike" cap="none" normalizeH="0" baseline="0" dirty="0" smtClean="0">
                <a:ln>
                  <a:noFill/>
                </a:ln>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fr-FR" altLang="fr-FR" sz="1200" b="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(comme le prévoit la loi de 2024</a:t>
            </a:r>
            <a:r>
              <a:rPr kumimoji="0" lang="fr-FR" altLang="fr-FR" sz="1200" b="0" i="0" u="none" strike="noStrike" cap="none" normalizeH="0" baseline="0" dirty="0" smtClean="0">
                <a:ln>
                  <a:noFill/>
                </a:ln>
                <a:latin typeface="Calibri" panose="020F0502020204030204" pitchFamily="34" charset="0"/>
                <a:ea typeface="Times New Roman" panose="02020603050405020304" pitchFamily="18" charset="0"/>
                <a:cs typeface="Calibri" panose="020F0502020204030204" pitchFamily="34" charset="0"/>
              </a:rPr>
              <a:t>) </a:t>
            </a:r>
            <a:r>
              <a:rPr kumimoji="0" lang="fr-FR" altLang="fr-FR" sz="1200" b="1" i="0" strike="noStrike" cap="none" normalizeH="0" baseline="0" dirty="0" smtClean="0">
                <a:ln>
                  <a:noFill/>
                </a:ln>
                <a:latin typeface="Calibri" panose="020F0502020204030204" pitchFamily="34" charset="0"/>
                <a:ea typeface="Times New Roman" panose="02020603050405020304" pitchFamily="18" charset="0"/>
                <a:cs typeface="Calibri" panose="020F0502020204030204" pitchFamily="34" charset="0"/>
              </a:rPr>
              <a:t>en recueillant les demandes/intérêts/besoins du terrain notamment pour les sujets d’intérêt majeur à l’échelon territorial</a:t>
            </a:r>
            <a:r>
              <a:rPr kumimoji="0" lang="fr-FR" altLang="fr-FR" sz="1200" b="0" i="0" u="none" strike="noStrike" cap="none" normalizeH="0" baseline="0" dirty="0" smtClean="0">
                <a:ln>
                  <a:noFill/>
                </a:ln>
                <a:latin typeface="Calibri" panose="020F0502020204030204" pitchFamily="34" charset="0"/>
                <a:ea typeface="Times New Roman" panose="02020603050405020304" pitchFamily="18" charset="0"/>
                <a:cs typeface="Calibri" panose="020F0502020204030204" pitchFamily="34" charset="0"/>
              </a:rPr>
              <a:t>.</a:t>
            </a:r>
            <a:endParaRPr kumimoji="0" lang="fr-FR" altLang="fr-FR" sz="900" b="0" i="0" u="none" strike="noStrike" cap="none" normalizeH="0" baseline="0" dirty="0" smtClean="0">
              <a:ln>
                <a:noFill/>
              </a:ln>
            </a:endParaRPr>
          </a:p>
          <a:p>
            <a:pPr marL="0" marR="0" lvl="0" indent="0" algn="just" defTabSz="914400" rtl="0" eaLnBrk="0" fontAlgn="base" latinLnBrk="0" hangingPunct="0">
              <a:lnSpc>
                <a:spcPct val="100000"/>
              </a:lnSpc>
              <a:spcBef>
                <a:spcPts val="300"/>
              </a:spcBef>
              <a:spcAft>
                <a:spcPct val="0"/>
              </a:spcAft>
              <a:buClrTx/>
              <a:buSzTx/>
              <a:buFontTx/>
              <a:buChar char="•"/>
              <a:tabLst/>
            </a:pPr>
            <a:r>
              <a:rPr kumimoji="0" lang="fr-FR" altLang="fr-FR" sz="1200" b="1" i="0"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fr-FR" altLang="fr-FR" sz="1200" i="0"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Concrètement, avant toute décision ou tout projet de décision</a:t>
            </a:r>
            <a:r>
              <a:rPr kumimoji="0" lang="fr-FR" altLang="fr-FR" sz="120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fr-FR" altLang="fr-FR" sz="1200" b="1" i="0" u="sng" strike="noStrike" cap="none" normalizeH="0" baseline="0" dirty="0" smtClean="0">
                <a:ln>
                  <a:noFill/>
                </a:ln>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ce dialogue continu devrait se décliner de la manière suivante </a:t>
            </a:r>
            <a:r>
              <a:rPr kumimoji="0" lang="fr-FR" altLang="fr-FR" sz="1200" b="1"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a:t>
            </a:r>
            <a:endParaRPr kumimoji="0" lang="fr-FR" altLang="fr-FR" sz="900" b="0" i="0" u="none" strike="noStrike" cap="none" normalizeH="0" baseline="0" dirty="0" smtClean="0">
              <a:ln>
                <a:noFill/>
              </a:ln>
              <a:effectLst/>
            </a:endParaRPr>
          </a:p>
          <a:p>
            <a:pPr marL="628650" lvl="1" indent="-171450" algn="just">
              <a:spcBef>
                <a:spcPts val="300"/>
              </a:spcBef>
              <a:buFont typeface="Wingdings" panose="05000000000000000000" pitchFamily="2" charset="2"/>
              <a:buChar char="§"/>
            </a:pPr>
            <a:r>
              <a:rPr kumimoji="0" lang="fr-FR" altLang="fr-FR" sz="1200" b="1"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Systématiser du moins multiplier les concertations lors de la saisine des groupes permanents (GP)</a:t>
            </a:r>
            <a:r>
              <a:rPr kumimoji="0" lang="fr-FR" altLang="fr-FR" sz="120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à l’image de ce qui a été fait pour le dossier DAC Cigéo ou les orientations du RP4 1300 ; </a:t>
            </a:r>
          </a:p>
          <a:p>
            <a:pPr marL="628650" lvl="1" indent="-171450" algn="just">
              <a:spcBef>
                <a:spcPts val="300"/>
              </a:spcBef>
              <a:buFont typeface="Wingdings" panose="05000000000000000000" pitchFamily="2" charset="2"/>
              <a:buChar char="§"/>
            </a:pPr>
            <a:r>
              <a:rPr kumimoji="0" lang="fr-FR" altLang="fr-FR" sz="1200" b="1"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Maintenir les</a:t>
            </a:r>
            <a:r>
              <a:rPr kumimoji="0" lang="fr-FR" altLang="fr-FR" sz="1200" b="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fr-FR" altLang="fr-FR" sz="1200" b="1"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dialogues techniques</a:t>
            </a:r>
            <a:r>
              <a:rPr kumimoji="0" lang="fr-FR" altLang="fr-FR" sz="1200" b="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et </a:t>
            </a:r>
            <a:r>
              <a:rPr kumimoji="0" lang="fr-FR" altLang="fr-FR" sz="120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faire mieux connaître à toutes les parties prenantes ces exercices qui leur sont "ouverts</a:t>
            </a:r>
            <a:r>
              <a:rPr kumimoji="0" lang="fr-FR" altLang="fr-FR" sz="1200" b="1"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fr-FR" altLang="fr-FR" sz="1200" b="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a:t>
            </a:r>
            <a:endParaRPr kumimoji="0" lang="fr-FR" altLang="fr-FR" sz="900" b="0" i="0" u="none" strike="noStrike" cap="none" normalizeH="0" baseline="0" dirty="0" smtClean="0">
              <a:ln>
                <a:noFill/>
              </a:ln>
              <a:effectLst/>
            </a:endParaRPr>
          </a:p>
          <a:p>
            <a:pPr marL="628650" lvl="1" indent="-171450" algn="just">
              <a:spcBef>
                <a:spcPts val="300"/>
              </a:spcBef>
              <a:buFont typeface="Wingdings" panose="05000000000000000000" pitchFamily="2" charset="2"/>
              <a:buChar char="§"/>
            </a:pPr>
            <a:r>
              <a:rPr kumimoji="0" lang="fr-FR" altLang="fr-FR" sz="1200" b="1"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Maintenir le dispositif « REVES », </a:t>
            </a:r>
            <a:r>
              <a:rPr kumimoji="0" lang="fr-FR" altLang="fr-FR" sz="1200" b="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complémentaire du précédent au sens où il s’agit de rendez-vous réguliers d’experts institutionnels et non institutionnels ; </a:t>
            </a:r>
            <a:endParaRPr kumimoji="0" lang="fr-FR" altLang="fr-FR" sz="900" b="0" i="0" u="none" strike="noStrike" cap="none" normalizeH="0" baseline="0" dirty="0" smtClean="0">
              <a:ln>
                <a:noFill/>
              </a:ln>
              <a:effectLst/>
            </a:endParaRPr>
          </a:p>
          <a:p>
            <a:pPr marL="628650" lvl="1" indent="-171450" algn="just">
              <a:spcBef>
                <a:spcPts val="300"/>
              </a:spcBef>
              <a:buFont typeface="Wingdings" panose="05000000000000000000" pitchFamily="2" charset="2"/>
              <a:buChar char="§"/>
            </a:pPr>
            <a:r>
              <a:rPr kumimoji="0" lang="fr-FR" altLang="fr-FR" sz="1200" b="1"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Encourager la présence d’observateurs dans les GPE</a:t>
            </a:r>
            <a:r>
              <a:rPr kumimoji="0" lang="fr-FR" altLang="fr-FR" sz="1200" b="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conformément à l’avis rendu par le Haut Comité en ce sens;</a:t>
            </a:r>
            <a:endParaRPr kumimoji="0" lang="fr-FR" altLang="fr-FR" sz="900" b="0" i="0" u="none" strike="noStrike" cap="none" normalizeH="0" baseline="0" dirty="0" smtClean="0">
              <a:ln>
                <a:noFill/>
              </a:ln>
              <a:effectLst/>
            </a:endParaRPr>
          </a:p>
          <a:p>
            <a:pPr marL="628650" lvl="1" indent="-171450" algn="just">
              <a:spcBef>
                <a:spcPts val="300"/>
              </a:spcBef>
              <a:buFont typeface="Wingdings" panose="05000000000000000000" pitchFamily="2" charset="2"/>
              <a:buChar char="§"/>
            </a:pPr>
            <a:r>
              <a:rPr kumimoji="0" lang="fr-FR" altLang="fr-FR" sz="1200" b="1"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Maintenir la présence</a:t>
            </a:r>
            <a:r>
              <a:rPr kumimoji="0" lang="fr-FR" altLang="fr-FR" sz="1200" b="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fr-FR" altLang="fr-FR" sz="1200" b="1"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d’experts non institutionnels dans les GPE</a:t>
            </a:r>
            <a:r>
              <a:rPr kumimoji="0" lang="fr-FR" altLang="fr-FR" sz="1200" b="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 </a:t>
            </a:r>
            <a:endParaRPr kumimoji="0" lang="fr-FR" altLang="fr-FR" sz="900" b="0" i="0" u="none" strike="noStrike" cap="none" normalizeH="0" baseline="0" dirty="0" smtClean="0">
              <a:ln>
                <a:noFill/>
              </a:ln>
              <a:effectLst/>
            </a:endParaRPr>
          </a:p>
          <a:p>
            <a:pPr marL="628650" lvl="1" indent="-171450" algn="just">
              <a:spcBef>
                <a:spcPts val="300"/>
              </a:spcBef>
              <a:buFont typeface="Wingdings" panose="05000000000000000000" pitchFamily="2" charset="2"/>
              <a:buChar char="§"/>
            </a:pPr>
            <a:r>
              <a:rPr kumimoji="0" lang="fr-FR" altLang="fr-FR" sz="1200" b="1"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Assurer que la transparence des données d’expertise reste le principe,</a:t>
            </a:r>
            <a:r>
              <a:rPr kumimoji="0" lang="fr-FR" altLang="fr-FR" sz="120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le secret l’exception et, pour ce faire, mettre en œuvre les recommandations que le HCTISN avait formulées dans son avis n°16. </a:t>
            </a:r>
            <a:endParaRPr kumimoji="0" lang="fr-FR" altLang="fr-FR" sz="900" i="0" u="none" strike="noStrike" cap="none" normalizeH="0" baseline="0" dirty="0" smtClean="0">
              <a:ln>
                <a:noFill/>
              </a:ln>
              <a:effectLst/>
            </a:endParaRPr>
          </a:p>
          <a:p>
            <a:pPr marL="171450" marR="0" lvl="0" indent="-171450" algn="just" defTabSz="914400" rtl="0" eaLnBrk="0" fontAlgn="base" latinLnBrk="0" hangingPunct="0">
              <a:lnSpc>
                <a:spcPct val="100000"/>
              </a:lnSpc>
              <a:spcBef>
                <a:spcPts val="300"/>
              </a:spcBef>
              <a:spcAft>
                <a:spcPct val="0"/>
              </a:spcAft>
              <a:buClrTx/>
              <a:buSzTx/>
              <a:buFont typeface="Wingdings" panose="05000000000000000000" pitchFamily="2" charset="2"/>
              <a:buChar char="§"/>
              <a:tabLst/>
            </a:pPr>
            <a:endParaRPr kumimoji="0" lang="fr-FR" altLang="fr-FR" sz="100" b="0" i="0" u="none" strike="noStrike" cap="none" normalizeH="0" baseline="0" dirty="0" smtClean="0">
              <a:ln>
                <a:noFill/>
              </a:ln>
              <a:effectLst/>
            </a:endParaRPr>
          </a:p>
          <a:p>
            <a:pPr marL="0" marR="0" lvl="0" indent="0" algn="just" defTabSz="914400" rtl="0" eaLnBrk="0" fontAlgn="base" latinLnBrk="0" hangingPunct="0">
              <a:lnSpc>
                <a:spcPct val="100000"/>
              </a:lnSpc>
              <a:spcBef>
                <a:spcPts val="300"/>
              </a:spcBef>
              <a:spcAft>
                <a:spcPts val="600"/>
              </a:spcAft>
              <a:buClrTx/>
              <a:buSzTx/>
              <a:tabLst/>
            </a:pPr>
            <a:r>
              <a:rPr kumimoji="0" lang="fr-FR" altLang="fr-FR" sz="1200" b="1" i="0"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2.</a:t>
            </a:r>
            <a:r>
              <a:rPr kumimoji="0" lang="fr-FR" altLang="fr-FR" sz="1200" b="1" i="0" strike="noStrike" cap="none" normalizeH="0" dirty="0" smtClean="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fr-FR" altLang="fr-FR" sz="1200" b="1" i="0"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Plus en aval, </a:t>
            </a:r>
            <a:r>
              <a:rPr kumimoji="0" lang="fr-FR" altLang="fr-FR" sz="1200" i="0"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l’ASNR et les parties prenantes ont déjà mis en place de nombreux dispositifs efficaces pour assurer l’implication des acteurs concernés dans le processus de décision</a:t>
            </a:r>
            <a:r>
              <a:rPr kumimoji="0" lang="fr-FR" altLang="fr-FR" sz="1200" b="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fr-FR" altLang="fr-FR" sz="1200" b="1" i="0" u="sng" strike="noStrike" cap="none" normalizeH="0" baseline="0" dirty="0" smtClean="0">
                <a:ln>
                  <a:noFill/>
                </a:ln>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Plusieurs pratiques sont particulièrement appréciées et devraient être systématisées pour tous les dossiers majeurs </a:t>
            </a:r>
            <a:r>
              <a:rPr kumimoji="0" lang="fr-FR" altLang="fr-FR" sz="1200" b="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a:t>
            </a:r>
            <a:endParaRPr kumimoji="0" lang="fr-FR" altLang="fr-FR" sz="900" b="0" i="0" u="none" strike="noStrike" cap="none" normalizeH="0" baseline="0" dirty="0" smtClean="0">
              <a:ln>
                <a:noFill/>
              </a:ln>
              <a:effectLst/>
            </a:endParaRPr>
          </a:p>
          <a:p>
            <a:pPr marL="628650" lvl="1" indent="-171450" algn="just">
              <a:spcBef>
                <a:spcPts val="300"/>
              </a:spcBef>
              <a:buFont typeface="Wingdings" panose="05000000000000000000" pitchFamily="2" charset="2"/>
              <a:buChar char="§"/>
            </a:pPr>
            <a:r>
              <a:rPr kumimoji="0" lang="fr-FR" altLang="fr-FR" sz="1200" b="1"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Consultation des parties prenantes sur les projets d’actes</a:t>
            </a:r>
            <a:r>
              <a:rPr kumimoji="0" lang="fr-FR" altLang="fr-FR" sz="1200" b="0" i="0"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 (par exemple, la récente concertation des parties prenantes sur le projet d’avis Cigéo) </a:t>
            </a:r>
            <a:r>
              <a:rPr kumimoji="0" lang="fr-FR" altLang="fr-FR"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fr-FR" altLang="fr-FR" sz="900" b="0" i="0" u="none" strike="noStrike" cap="none" normalizeH="0" baseline="0" dirty="0" smtClean="0">
              <a:ln>
                <a:noFill/>
              </a:ln>
              <a:solidFill>
                <a:schemeClr val="tx1"/>
              </a:solidFill>
              <a:effectLst/>
            </a:endParaRPr>
          </a:p>
          <a:p>
            <a:pPr marL="628650" lvl="1" indent="-171450" algn="just">
              <a:spcBef>
                <a:spcPts val="300"/>
              </a:spcBef>
              <a:buFont typeface="Wingdings" panose="05000000000000000000" pitchFamily="2" charset="2"/>
              <a:buChar char="§"/>
            </a:pPr>
            <a:r>
              <a:rPr kumimoji="0" lang="fr-FR" altLang="fr-FR"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Présentation des conclusions en webinaire</a:t>
            </a:r>
            <a:r>
              <a:rPr kumimoji="0" lang="fr-FR" altLang="fr-FR"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fr-FR" altLang="fr-FR" sz="900" b="0" i="0" u="none" strike="noStrike" cap="none" normalizeH="0" baseline="0" dirty="0" smtClean="0">
              <a:ln>
                <a:noFill/>
              </a:ln>
              <a:solidFill>
                <a:schemeClr val="tx1"/>
              </a:solidFill>
              <a:effectLst/>
            </a:endParaRPr>
          </a:p>
          <a:p>
            <a:pPr marL="628650" lvl="1" indent="-171450" algn="just">
              <a:spcBef>
                <a:spcPts val="300"/>
              </a:spcBef>
              <a:buFont typeface="Wingdings" panose="05000000000000000000" pitchFamily="2" charset="2"/>
              <a:buChar char="§"/>
            </a:pPr>
            <a:r>
              <a:rPr kumimoji="0" lang="fr-FR" altLang="fr-FR" sz="12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Reddition des comptes</a:t>
            </a:r>
            <a:r>
              <a:rPr kumimoji="0" lang="fr-FR" altLang="fr-FR"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une explication de ce qui a été retenu ou non dans la décision finale, et pour quelles raisons, constitue un vrai progrès en matière de transparence et de </a:t>
            </a:r>
            <a:r>
              <a:rPr lang="fr-FR" altLang="fr-FR" sz="1200" dirty="0">
                <a:latin typeface="Calibri" panose="020F0502020204030204" pitchFamily="34" charset="0"/>
                <a:ea typeface="Times New Roman" panose="02020603050405020304" pitchFamily="18" charset="0"/>
                <a:cs typeface="Calibri" panose="020F0502020204030204" pitchFamily="34" charset="0"/>
              </a:rPr>
              <a:t>dialogue</a:t>
            </a:r>
            <a:r>
              <a:rPr lang="fr-FR" altLang="fr-FR" sz="1200" dirty="0" smtClean="0">
                <a:latin typeface="Calibri" panose="020F0502020204030204" pitchFamily="34" charset="0"/>
                <a:ea typeface="Times New Roman" panose="02020603050405020304" pitchFamily="18" charset="0"/>
                <a:cs typeface="Calibri" panose="020F0502020204030204" pitchFamily="34" charset="0"/>
              </a:rPr>
              <a:t>. </a:t>
            </a:r>
            <a:r>
              <a:rPr lang="fr-FR" altLang="fr-FR" sz="1200" b="1" dirty="0">
                <a:latin typeface="Calibri" panose="020F0502020204030204" pitchFamily="34" charset="0"/>
                <a:ea typeface="Times New Roman" panose="02020603050405020304" pitchFamily="18" charset="0"/>
                <a:cs typeface="Calibri" panose="020F0502020204030204" pitchFamily="34" charset="0"/>
              </a:rPr>
              <a:t>La valeur ajoutée de la participation des parties prenantes et de la société civile à l’expertise et à la décision devrait être mieux mise en valeur dans les décisions de </a:t>
            </a:r>
            <a:r>
              <a:rPr lang="fr-FR" altLang="fr-FR" sz="1200" b="1" dirty="0" smtClean="0">
                <a:latin typeface="Calibri" panose="020F0502020204030204" pitchFamily="34" charset="0"/>
                <a:ea typeface="Times New Roman" panose="02020603050405020304" pitchFamily="18" charset="0"/>
                <a:cs typeface="Calibri" panose="020F0502020204030204" pitchFamily="34" charset="0"/>
              </a:rPr>
              <a:t>l’ASNR,</a:t>
            </a:r>
            <a:endParaRPr kumimoji="0" lang="fr-FR" altLang="fr-FR" sz="20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02975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3200" b="1" dirty="0">
                <a:solidFill>
                  <a:schemeClr val="bg1"/>
                </a:solidFill>
                <a:latin typeface="BrandonText-Light"/>
              </a:rPr>
              <a:t>Actualité des groupes de travail du HCTISN : </a:t>
            </a:r>
          </a:p>
          <a:p>
            <a:pPr marL="1973263"/>
            <a:r>
              <a:rPr lang="fr-FR" sz="2000" b="1" dirty="0">
                <a:solidFill>
                  <a:schemeClr val="bg1"/>
                </a:solidFill>
                <a:latin typeface="BrandonText-Light"/>
              </a:rPr>
              <a:t>GT "Politique de l’ASNR en matière de transparence et de dialogue avec la société"   </a:t>
            </a:r>
            <a:endParaRPr lang="fr-FR" sz="32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3" name="Rectangle 2"/>
          <p:cNvSpPr/>
          <p:nvPr/>
        </p:nvSpPr>
        <p:spPr>
          <a:xfrm>
            <a:off x="3257520" y="1487834"/>
            <a:ext cx="10403566" cy="1200329"/>
          </a:xfrm>
          <a:prstGeom prst="rect">
            <a:avLst/>
          </a:prstGeom>
        </p:spPr>
        <p:txBody>
          <a:bodyPr wrap="square">
            <a:spAutoFit/>
          </a:bodyPr>
          <a:lstStyle/>
          <a:p>
            <a:pPr lvl="1"/>
            <a:r>
              <a:rPr lang="fr-FR" sz="2000" b="1" u="sng" dirty="0" smtClean="0">
                <a:solidFill>
                  <a:schemeClr val="accent5">
                    <a:lumMod val="75000"/>
                  </a:schemeClr>
                </a:solidFill>
              </a:rPr>
              <a:t>Les premières orientations sur le thème Expertise/décision (2/3) </a:t>
            </a:r>
            <a:endParaRPr lang="fr-FR" b="1" u="sng" dirty="0" smtClean="0">
              <a:solidFill>
                <a:schemeClr val="accent5">
                  <a:lumMod val="75000"/>
                </a:schemeClr>
              </a:solidFill>
            </a:endParaRPr>
          </a:p>
          <a:p>
            <a:pPr marL="1714500" lvl="3" indent="-342900">
              <a:buFont typeface="Wingdings" panose="05000000000000000000" pitchFamily="2" charset="2"/>
              <a:buChar char="ü"/>
            </a:pPr>
            <a:endParaRPr lang="fr-FR" b="1" i="1" u="sng" dirty="0">
              <a:solidFill>
                <a:schemeClr val="accent5">
                  <a:lumMod val="75000"/>
                </a:schemeClr>
              </a:solidFill>
            </a:endParaRPr>
          </a:p>
          <a:p>
            <a:pPr marL="1257300" lvl="2" indent="-342900">
              <a:buFont typeface="Wingdings" panose="05000000000000000000" pitchFamily="2" charset="2"/>
              <a:buChar char="ü"/>
            </a:pPr>
            <a:endParaRPr lang="fr-FR" b="1" u="sng" dirty="0" smtClean="0">
              <a:solidFill>
                <a:schemeClr val="accent5">
                  <a:lumMod val="75000"/>
                </a:schemeClr>
              </a:solidFill>
            </a:endParaRPr>
          </a:p>
          <a:p>
            <a:pPr marL="800100" lvl="1" indent="-342900">
              <a:buFont typeface="Arial" panose="020B0604020202020204" pitchFamily="34" charset="0"/>
              <a:buChar char="•"/>
            </a:pPr>
            <a:endParaRPr lang="fr-FR" sz="1600" b="1" u="sng" dirty="0">
              <a:solidFill>
                <a:schemeClr val="accent5">
                  <a:lumMod val="75000"/>
                </a:schemeClr>
              </a:solidFill>
            </a:endParaRPr>
          </a:p>
        </p:txBody>
      </p:sp>
      <p:sp>
        <p:nvSpPr>
          <p:cNvPr id="5" name="Rectangle 4"/>
          <p:cNvSpPr/>
          <p:nvPr/>
        </p:nvSpPr>
        <p:spPr>
          <a:xfrm>
            <a:off x="1752292" y="1939740"/>
            <a:ext cx="9961252" cy="292259"/>
          </a:xfrm>
          <a:prstGeom prst="rect">
            <a:avLst/>
          </a:prstGeom>
        </p:spPr>
        <p:txBody>
          <a:bodyPr wrap="square">
            <a:spAutoFit/>
          </a:bodyPr>
          <a:lstStyle/>
          <a:p>
            <a:pPr algn="just">
              <a:lnSpc>
                <a:spcPct val="115000"/>
              </a:lnSpc>
              <a:spcAft>
                <a:spcPts val="0"/>
              </a:spcAft>
            </a:pPr>
            <a:r>
              <a:rPr lang="fr-FR" sz="1200" b="1" i="1" u="sng" dirty="0">
                <a:ea typeface="Times New Roman" panose="02020603050405020304" pitchFamily="18" charset="0"/>
              </a:rPr>
              <a:t>Les membres du GT recommandent</a:t>
            </a:r>
            <a:r>
              <a:rPr lang="fr-FR" sz="1200" i="1" dirty="0">
                <a:ea typeface="Times New Roman" panose="02020603050405020304" pitchFamily="18" charset="0"/>
              </a:rPr>
              <a:t> </a:t>
            </a:r>
            <a:r>
              <a:rPr lang="fr-FR" sz="1200" i="1" dirty="0" smtClean="0">
                <a:ea typeface="Times New Roman" panose="02020603050405020304" pitchFamily="18" charset="0"/>
              </a:rPr>
              <a:t>:</a:t>
            </a:r>
            <a:endParaRPr lang="fr-FR" sz="1400" i="1" dirty="0">
              <a:ea typeface="Times New Roman" panose="02020603050405020304" pitchFamily="18" charset="0"/>
            </a:endParaRPr>
          </a:p>
        </p:txBody>
      </p:sp>
      <p:sp>
        <p:nvSpPr>
          <p:cNvPr id="6" name="Rectangle 5"/>
          <p:cNvSpPr/>
          <p:nvPr/>
        </p:nvSpPr>
        <p:spPr>
          <a:xfrm>
            <a:off x="1752292" y="2395904"/>
            <a:ext cx="9998898" cy="4205767"/>
          </a:xfrm>
          <a:prstGeom prst="rect">
            <a:avLst/>
          </a:prstGeom>
        </p:spPr>
        <p:txBody>
          <a:bodyPr wrap="square">
            <a:spAutoFit/>
          </a:bodyPr>
          <a:lstStyle/>
          <a:p>
            <a:pPr algn="just">
              <a:lnSpc>
                <a:spcPct val="115000"/>
              </a:lnSpc>
              <a:spcAft>
                <a:spcPts val="600"/>
              </a:spcAft>
            </a:pPr>
            <a:r>
              <a:rPr lang="fr-FR" sz="1200" b="1" dirty="0" smtClean="0">
                <a:latin typeface="Calibri" panose="020F0502020204030204" pitchFamily="34" charset="0"/>
                <a:ea typeface="Times New Roman" panose="02020603050405020304" pitchFamily="18" charset="0"/>
              </a:rPr>
              <a:t>3. </a:t>
            </a:r>
            <a:r>
              <a:rPr lang="fr-FR" sz="1200" b="1" u="sng" dirty="0" smtClean="0">
                <a:solidFill>
                  <a:srgbClr val="7030A0"/>
                </a:solidFill>
                <a:latin typeface="Calibri" panose="020F0502020204030204" pitchFamily="34" charset="0"/>
                <a:ea typeface="Times New Roman" panose="02020603050405020304" pitchFamily="18" charset="0"/>
              </a:rPr>
              <a:t>Pour </a:t>
            </a:r>
            <a:r>
              <a:rPr lang="fr-FR" sz="1200" b="1" u="sng" dirty="0">
                <a:solidFill>
                  <a:srgbClr val="7030A0"/>
                </a:solidFill>
                <a:latin typeface="Calibri" panose="020F0502020204030204" pitchFamily="34" charset="0"/>
                <a:ea typeface="Times New Roman" panose="02020603050405020304" pitchFamily="18" charset="0"/>
              </a:rPr>
              <a:t>les consultations du public </a:t>
            </a:r>
            <a:r>
              <a:rPr lang="fr-FR" sz="1200" b="1" dirty="0">
                <a:latin typeface="Calibri" panose="020F0502020204030204" pitchFamily="34" charset="0"/>
                <a:ea typeface="Times New Roman" panose="02020603050405020304" pitchFamily="18" charset="0"/>
              </a:rPr>
              <a:t>sur les projets d’actes ayant un impact environnemental, il apparaît indispensable : </a:t>
            </a:r>
            <a:endParaRPr lang="fr-FR" sz="14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1200" b="1" dirty="0">
                <a:latin typeface="Calibri" panose="020F0502020204030204" pitchFamily="34" charset="0"/>
                <a:ea typeface="Calibri" panose="020F0502020204030204" pitchFamily="34" charset="0"/>
              </a:rPr>
              <a:t>D’allonger les délais de consultation</a:t>
            </a:r>
            <a:r>
              <a:rPr lang="fr-FR" sz="1200" dirty="0">
                <a:latin typeface="Calibri" panose="020F0502020204030204" pitchFamily="34" charset="0"/>
                <a:ea typeface="Calibri" panose="020F0502020204030204" pitchFamily="34" charset="0"/>
              </a:rPr>
              <a:t>, actuellement souvent limités à 2, trois ou quatre semaines. </a:t>
            </a:r>
            <a:endParaRPr lang="fr-FR" sz="1200" dirty="0" smtClean="0">
              <a:latin typeface="Calibri" panose="020F0502020204030204" pitchFamily="34" charset="0"/>
              <a:ea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1200" b="1" dirty="0" smtClean="0">
                <a:latin typeface="Calibri" panose="020F0502020204030204" pitchFamily="34" charset="0"/>
                <a:ea typeface="Calibri" panose="020F0502020204030204" pitchFamily="34" charset="0"/>
              </a:rPr>
              <a:t>De </a:t>
            </a:r>
            <a:r>
              <a:rPr lang="fr-FR" sz="1200" b="1" dirty="0">
                <a:latin typeface="Calibri" panose="020F0502020204030204" pitchFamily="34" charset="0"/>
                <a:ea typeface="Calibri" panose="020F0502020204030204" pitchFamily="34" charset="0"/>
              </a:rPr>
              <a:t>permettre au public d’en être informé : pour ce faire, - mettre en place sur le site internet de l’ASNR une liste des consultations publiques</a:t>
            </a:r>
            <a:r>
              <a:rPr lang="fr-FR" sz="1200" dirty="0">
                <a:latin typeface="Calibri" panose="020F0502020204030204" pitchFamily="34" charset="0"/>
                <a:ea typeface="Calibri" panose="020F0502020204030204" pitchFamily="34" charset="0"/>
              </a:rPr>
              <a:t> prévues dans les mois qui suivent – </a:t>
            </a:r>
            <a:r>
              <a:rPr lang="fr-FR" sz="1200" b="1" dirty="0">
                <a:latin typeface="Calibri" panose="020F0502020204030204" pitchFamily="34" charset="0"/>
                <a:ea typeface="Calibri" panose="020F0502020204030204" pitchFamily="34" charset="0"/>
              </a:rPr>
              <a:t>et mettre en place un système d’alerte</a:t>
            </a:r>
            <a:r>
              <a:rPr lang="fr-FR" sz="1200" dirty="0">
                <a:latin typeface="Calibri" panose="020F0502020204030204" pitchFamily="34" charset="0"/>
                <a:ea typeface="Calibri" panose="020F0502020204030204" pitchFamily="34" charset="0"/>
              </a:rPr>
              <a:t> dès que les dates de consultations publiques sont fixées </a:t>
            </a:r>
            <a:endParaRPr lang="fr-FR" sz="1400" dirty="0">
              <a:latin typeface="Times New Roman" panose="02020603050405020304" pitchFamily="18" charset="0"/>
              <a:ea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1200" dirty="0">
                <a:latin typeface="Calibri" panose="020F0502020204030204" pitchFamily="34" charset="0"/>
                <a:ea typeface="Calibri" panose="020F0502020204030204" pitchFamily="34" charset="0"/>
              </a:rPr>
              <a:t>Les consultations, de même que les avis de l’ASNR, devraient être classés par zone géographique et par thématique et avec un intitulé simple pour permettre au grand public de s’y retrouver plus facilement.  </a:t>
            </a:r>
            <a:endParaRPr lang="fr-FR" sz="1400" dirty="0">
              <a:latin typeface="Times New Roman" panose="02020603050405020304" pitchFamily="18" charset="0"/>
              <a:ea typeface="Calibri" panose="020F0502020204030204" pitchFamily="34" charset="0"/>
            </a:endParaRPr>
          </a:p>
          <a:p>
            <a:pPr algn="just">
              <a:lnSpc>
                <a:spcPct val="115000"/>
              </a:lnSpc>
              <a:spcBef>
                <a:spcPts val="600"/>
              </a:spcBef>
              <a:spcAft>
                <a:spcPts val="1200"/>
              </a:spcAft>
            </a:pPr>
            <a:r>
              <a:rPr lang="fr-FR" sz="1200" b="1" dirty="0">
                <a:latin typeface="Calibri" panose="020F0502020204030204" pitchFamily="34" charset="0"/>
                <a:ea typeface="Times New Roman" panose="02020603050405020304" pitchFamily="18" charset="0"/>
              </a:rPr>
              <a:t>De même, il est nécessaire d’améliorer la lisibilité des décisions</a:t>
            </a:r>
            <a:r>
              <a:rPr lang="fr-FR" sz="1200" dirty="0">
                <a:latin typeface="Calibri" panose="020F0502020204030204" pitchFamily="34" charset="0"/>
                <a:ea typeface="Times New Roman" panose="02020603050405020304" pitchFamily="18" charset="0"/>
              </a:rPr>
              <a:t> ; c’est ce vers quoi tend l’ASNR avec des notes pédagogiques d’information permettant de mettre en contexte les décisions et d’en expliquer les ressorts </a:t>
            </a:r>
            <a:endParaRPr lang="fr-FR" sz="1200" dirty="0" smtClean="0">
              <a:latin typeface="Calibri" panose="020F0502020204030204" pitchFamily="34" charset="0"/>
              <a:ea typeface="Times New Roman" panose="02020603050405020304" pitchFamily="18" charset="0"/>
            </a:endParaRPr>
          </a:p>
          <a:p>
            <a:pPr algn="just">
              <a:lnSpc>
                <a:spcPct val="115000"/>
              </a:lnSpc>
              <a:spcBef>
                <a:spcPts val="600"/>
              </a:spcBef>
              <a:spcAft>
                <a:spcPts val="1200"/>
              </a:spcAft>
            </a:pPr>
            <a:r>
              <a:rPr lang="fr-FR" sz="1200" b="1" dirty="0" smtClean="0">
                <a:latin typeface="Calibri" panose="020F0502020204030204" pitchFamily="34" charset="0"/>
                <a:ea typeface="Times New Roman" panose="02020603050405020304" pitchFamily="18" charset="0"/>
              </a:rPr>
              <a:t>4. </a:t>
            </a:r>
            <a:r>
              <a:rPr lang="fr-FR" sz="1200" b="1" u="sng" dirty="0" smtClean="0">
                <a:latin typeface="Calibri" panose="020F0502020204030204" pitchFamily="34" charset="0"/>
                <a:ea typeface="Times New Roman" panose="02020603050405020304" pitchFamily="18" charset="0"/>
              </a:rPr>
              <a:t>Le </a:t>
            </a:r>
            <a:r>
              <a:rPr lang="fr-FR" sz="1200" b="1" u="sng" dirty="0">
                <a:latin typeface="Calibri" panose="020F0502020204030204" pitchFamily="34" charset="0"/>
                <a:ea typeface="Times New Roman" panose="02020603050405020304" pitchFamily="18" charset="0"/>
              </a:rPr>
              <a:t>cas de l’instance </a:t>
            </a:r>
            <a:r>
              <a:rPr lang="fr-FR" sz="1200" b="1" u="sng" dirty="0">
                <a:solidFill>
                  <a:srgbClr val="7030A0"/>
                </a:solidFill>
                <a:latin typeface="Calibri" panose="020F0502020204030204" pitchFamily="34" charset="0"/>
                <a:ea typeface="Times New Roman" panose="02020603050405020304" pitchFamily="18" charset="0"/>
              </a:rPr>
              <a:t>« ODISCÉ » </a:t>
            </a:r>
            <a:endParaRPr lang="fr-FR" sz="1400" dirty="0">
              <a:solidFill>
                <a:srgbClr val="7030A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fr-FR" sz="1200" dirty="0" smtClean="0">
                <a:latin typeface="Calibri" panose="020F0502020204030204" pitchFamily="34" charset="0"/>
                <a:ea typeface="Times New Roman" panose="02020603050405020304" pitchFamily="18" charset="0"/>
              </a:rPr>
              <a:t>Tout </a:t>
            </a:r>
            <a:r>
              <a:rPr lang="fr-FR" sz="1200" dirty="0">
                <a:latin typeface="Calibri" panose="020F0502020204030204" pitchFamily="34" charset="0"/>
                <a:ea typeface="Times New Roman" panose="02020603050405020304" pitchFamily="18" charset="0"/>
              </a:rPr>
              <a:t>en rappelant l’enjeu que présente l’association des parties prenantes aux questions d’expertise en matière nucléaire et la pertinence des 4 avis rendus, les membres du GT s’interrogent sur le caractère hybride de cette instance dont les travaux sont </a:t>
            </a:r>
            <a:r>
              <a:rPr lang="fr-FR" sz="1200" dirty="0" err="1">
                <a:latin typeface="Calibri" panose="020F0502020204030204" pitchFamily="34" charset="0"/>
                <a:ea typeface="Times New Roman" panose="02020603050405020304" pitchFamily="18" charset="0"/>
              </a:rPr>
              <a:t>mi-thématiques</a:t>
            </a:r>
            <a:r>
              <a:rPr lang="fr-FR" sz="1200" dirty="0">
                <a:latin typeface="Calibri" panose="020F0502020204030204" pitchFamily="34" charset="0"/>
                <a:ea typeface="Times New Roman" panose="02020603050405020304" pitchFamily="18" charset="0"/>
              </a:rPr>
              <a:t> </a:t>
            </a:r>
            <a:r>
              <a:rPr lang="fr-FR" sz="1200" dirty="0" err="1">
                <a:latin typeface="Calibri" panose="020F0502020204030204" pitchFamily="34" charset="0"/>
                <a:ea typeface="Times New Roman" panose="02020603050405020304" pitchFamily="18" charset="0"/>
              </a:rPr>
              <a:t>mi-théoriques</a:t>
            </a:r>
            <a:r>
              <a:rPr lang="fr-FR" sz="1200" dirty="0">
                <a:latin typeface="Calibri" panose="020F0502020204030204"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fr-FR" sz="1200" dirty="0">
                <a:latin typeface="Calibri" panose="020F0502020204030204" pitchFamily="34" charset="0"/>
                <a:ea typeface="Times New Roman" panose="02020603050405020304" pitchFamily="18" charset="0"/>
              </a:rPr>
              <a:t>Ils </a:t>
            </a:r>
            <a:r>
              <a:rPr lang="fr-FR" sz="1200" b="1" dirty="0">
                <a:solidFill>
                  <a:srgbClr val="7030A0"/>
                </a:solidFill>
                <a:latin typeface="Calibri" panose="020F0502020204030204" pitchFamily="34" charset="0"/>
                <a:ea typeface="Times New Roman" panose="02020603050405020304" pitchFamily="18" charset="0"/>
              </a:rPr>
              <a:t>suggèrent de conserver l’instance tout en précisant ses missions pour la concevoir davantage comme un </a:t>
            </a:r>
            <a:r>
              <a:rPr lang="fr-FR" sz="1200" b="1" i="1" dirty="0" err="1">
                <a:solidFill>
                  <a:srgbClr val="7030A0"/>
                </a:solidFill>
                <a:latin typeface="Calibri" panose="020F0502020204030204" pitchFamily="34" charset="0"/>
                <a:ea typeface="Times New Roman" panose="02020603050405020304" pitchFamily="18" charset="0"/>
              </a:rPr>
              <a:t>think</a:t>
            </a:r>
            <a:r>
              <a:rPr lang="fr-FR" sz="1200" b="1" i="1" dirty="0">
                <a:solidFill>
                  <a:srgbClr val="7030A0"/>
                </a:solidFill>
                <a:latin typeface="Calibri" panose="020F0502020204030204" pitchFamily="34" charset="0"/>
                <a:ea typeface="Times New Roman" panose="02020603050405020304" pitchFamily="18" charset="0"/>
              </a:rPr>
              <a:t> tank</a:t>
            </a:r>
            <a:r>
              <a:rPr lang="fr-FR" sz="1200" b="1" dirty="0">
                <a:solidFill>
                  <a:srgbClr val="7030A0"/>
                </a:solidFill>
                <a:latin typeface="Calibri" panose="020F0502020204030204" pitchFamily="34" charset="0"/>
                <a:ea typeface="Times New Roman" panose="02020603050405020304" pitchFamily="18" charset="0"/>
              </a:rPr>
              <a:t> d’experts en ingénierie de l’information et de la participation du public en matière de sûreté nucléaire, qui rapporterait au Collège de l’ASNR</a:t>
            </a:r>
            <a:r>
              <a:rPr lang="fr-FR" sz="1200" dirty="0">
                <a:latin typeface="Calibri" panose="020F0502020204030204" pitchFamily="34" charset="0"/>
                <a:ea typeface="Times New Roman" panose="02020603050405020304" pitchFamily="18" charset="0"/>
              </a:rPr>
              <a:t>. En effet, l’ASNR a parmi ses missions l’information du public et la culture de la radioprotection ; elle devrait à ce titre se doter de conseils en « ingénierie » dans ces champs, de façon à ce que l’information et la participation atteignent mieux le grand </a:t>
            </a:r>
            <a:r>
              <a:rPr lang="fr-FR" sz="1200" dirty="0" smtClean="0">
                <a:latin typeface="Calibri" panose="020F0502020204030204" pitchFamily="34" charset="0"/>
                <a:ea typeface="Times New Roman" panose="02020603050405020304" pitchFamily="18" charset="0"/>
              </a:rPr>
              <a:t>public.  </a:t>
            </a:r>
            <a:endParaRPr lang="fr-FR" sz="1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fr-FR" sz="1200" b="1" dirty="0">
                <a:latin typeface="Calibri" panose="020F0502020204030204" pitchFamily="34" charset="0"/>
                <a:ea typeface="Times New Roman" panose="02020603050405020304" pitchFamily="18" charset="0"/>
              </a:rPr>
              <a:t>Le HCTISN, vigie de la transparence, pourrait lui indiquer des sujets sur lesquels existent des besoins en ce sens.  </a:t>
            </a:r>
            <a:endParaRPr lang="fr-FR" sz="1400" b="1" dirty="0">
              <a:latin typeface="Times New Roman" panose="02020603050405020304" pitchFamily="18" charset="0"/>
              <a:ea typeface="Times New Roman" panose="02020603050405020304" pitchFamily="18" charset="0"/>
            </a:endParaRPr>
          </a:p>
          <a:p>
            <a:pPr algn="just">
              <a:lnSpc>
                <a:spcPct val="115000"/>
              </a:lnSpc>
              <a:spcAft>
                <a:spcPts val="0"/>
              </a:spcAft>
            </a:pPr>
            <a:r>
              <a:rPr lang="fr-FR" sz="900" dirty="0">
                <a:latin typeface="Calibri" panose="020F0502020204030204"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7647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3200" b="1" dirty="0">
                <a:solidFill>
                  <a:schemeClr val="bg1"/>
                </a:solidFill>
                <a:latin typeface="BrandonText-Light"/>
              </a:rPr>
              <a:t>Actualité des groupes de travail du HCTISN : </a:t>
            </a:r>
          </a:p>
          <a:p>
            <a:pPr marL="1973263"/>
            <a:r>
              <a:rPr lang="fr-FR" sz="2000" b="1" dirty="0">
                <a:solidFill>
                  <a:schemeClr val="bg1"/>
                </a:solidFill>
                <a:latin typeface="BrandonText-Light"/>
              </a:rPr>
              <a:t>GT "Politique de l’ASNR en matière de transparence et de dialogue avec la société"   </a:t>
            </a:r>
            <a:endParaRPr lang="fr-FR" sz="32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3" name="Rectangle 2"/>
          <p:cNvSpPr/>
          <p:nvPr/>
        </p:nvSpPr>
        <p:spPr>
          <a:xfrm>
            <a:off x="3135600" y="1487835"/>
            <a:ext cx="10403566" cy="1200329"/>
          </a:xfrm>
          <a:prstGeom prst="rect">
            <a:avLst/>
          </a:prstGeom>
        </p:spPr>
        <p:txBody>
          <a:bodyPr wrap="square">
            <a:spAutoFit/>
          </a:bodyPr>
          <a:lstStyle/>
          <a:p>
            <a:pPr lvl="1"/>
            <a:r>
              <a:rPr lang="fr-FR" sz="2000" b="1" u="sng" dirty="0" smtClean="0">
                <a:solidFill>
                  <a:schemeClr val="accent5">
                    <a:lumMod val="75000"/>
                  </a:schemeClr>
                </a:solidFill>
              </a:rPr>
              <a:t>Les premières orientations sur le thème Expertise/décision (3/3) </a:t>
            </a:r>
            <a:endParaRPr lang="fr-FR" b="1" u="sng" dirty="0" smtClean="0">
              <a:solidFill>
                <a:schemeClr val="accent5">
                  <a:lumMod val="75000"/>
                </a:schemeClr>
              </a:solidFill>
            </a:endParaRPr>
          </a:p>
          <a:p>
            <a:pPr marL="1714500" lvl="3" indent="-342900">
              <a:buFont typeface="Wingdings" panose="05000000000000000000" pitchFamily="2" charset="2"/>
              <a:buChar char="ü"/>
            </a:pPr>
            <a:endParaRPr lang="fr-FR" b="1" i="1" u="sng" dirty="0">
              <a:solidFill>
                <a:schemeClr val="accent5">
                  <a:lumMod val="75000"/>
                </a:schemeClr>
              </a:solidFill>
            </a:endParaRPr>
          </a:p>
          <a:p>
            <a:pPr marL="1257300" lvl="2" indent="-342900">
              <a:buFont typeface="Wingdings" panose="05000000000000000000" pitchFamily="2" charset="2"/>
              <a:buChar char="ü"/>
            </a:pPr>
            <a:endParaRPr lang="fr-FR" b="1" u="sng" dirty="0" smtClean="0">
              <a:solidFill>
                <a:schemeClr val="accent5">
                  <a:lumMod val="75000"/>
                </a:schemeClr>
              </a:solidFill>
            </a:endParaRPr>
          </a:p>
          <a:p>
            <a:pPr marL="800100" lvl="1" indent="-342900">
              <a:buFont typeface="Arial" panose="020B0604020202020204" pitchFamily="34" charset="0"/>
              <a:buChar char="•"/>
            </a:pPr>
            <a:endParaRPr lang="fr-FR" sz="1600" b="1" u="sng" dirty="0">
              <a:solidFill>
                <a:schemeClr val="accent5">
                  <a:lumMod val="75000"/>
                </a:schemeClr>
              </a:solidFill>
            </a:endParaRPr>
          </a:p>
        </p:txBody>
      </p:sp>
      <p:sp>
        <p:nvSpPr>
          <p:cNvPr id="5" name="Rectangle 4"/>
          <p:cNvSpPr/>
          <p:nvPr/>
        </p:nvSpPr>
        <p:spPr>
          <a:xfrm>
            <a:off x="1620000" y="1795740"/>
            <a:ext cx="9961252" cy="292259"/>
          </a:xfrm>
          <a:prstGeom prst="rect">
            <a:avLst/>
          </a:prstGeom>
        </p:spPr>
        <p:txBody>
          <a:bodyPr wrap="square">
            <a:spAutoFit/>
          </a:bodyPr>
          <a:lstStyle/>
          <a:p>
            <a:pPr algn="just">
              <a:lnSpc>
                <a:spcPct val="115000"/>
              </a:lnSpc>
              <a:spcAft>
                <a:spcPts val="0"/>
              </a:spcAft>
            </a:pPr>
            <a:r>
              <a:rPr lang="fr-FR" sz="1200" b="1" i="1" u="sng" dirty="0">
                <a:ea typeface="Times New Roman" panose="02020603050405020304" pitchFamily="18" charset="0"/>
              </a:rPr>
              <a:t>Les membres du GT recommandent</a:t>
            </a:r>
            <a:r>
              <a:rPr lang="fr-FR" sz="1200" i="1" dirty="0">
                <a:ea typeface="Times New Roman" panose="02020603050405020304" pitchFamily="18" charset="0"/>
              </a:rPr>
              <a:t> </a:t>
            </a:r>
            <a:r>
              <a:rPr lang="fr-FR" sz="1200" i="1" dirty="0" smtClean="0">
                <a:ea typeface="Times New Roman" panose="02020603050405020304" pitchFamily="18" charset="0"/>
              </a:rPr>
              <a:t>:</a:t>
            </a:r>
            <a:endParaRPr lang="fr-FR" sz="1400" i="1" dirty="0">
              <a:ea typeface="Times New Roman" panose="02020603050405020304" pitchFamily="18" charset="0"/>
            </a:endParaRPr>
          </a:p>
        </p:txBody>
      </p:sp>
      <p:sp>
        <p:nvSpPr>
          <p:cNvPr id="6" name="Rectangle 5"/>
          <p:cNvSpPr/>
          <p:nvPr/>
        </p:nvSpPr>
        <p:spPr>
          <a:xfrm>
            <a:off x="1689011" y="1941869"/>
            <a:ext cx="10318958" cy="4905958"/>
          </a:xfrm>
          <a:prstGeom prst="rect">
            <a:avLst/>
          </a:prstGeom>
        </p:spPr>
        <p:txBody>
          <a:bodyPr wrap="square">
            <a:spAutoFit/>
          </a:bodyPr>
          <a:lstStyle/>
          <a:p>
            <a:pPr algn="just">
              <a:lnSpc>
                <a:spcPct val="115000"/>
              </a:lnSpc>
              <a:spcAft>
                <a:spcPts val="0"/>
              </a:spcAft>
            </a:pPr>
            <a:r>
              <a:rPr lang="fr-FR" sz="900" dirty="0">
                <a:latin typeface="Calibri" panose="020F0502020204030204" pitchFamily="34"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lvl="0" algn="just">
              <a:lnSpc>
                <a:spcPct val="115000"/>
              </a:lnSpc>
              <a:spcAft>
                <a:spcPts val="0"/>
              </a:spcAft>
            </a:pPr>
            <a:r>
              <a:rPr lang="fr-FR" sz="1200" b="1" dirty="0" smtClean="0">
                <a:latin typeface="Calibri" panose="020F0502020204030204" pitchFamily="34" charset="0"/>
                <a:ea typeface="Times New Roman" panose="02020603050405020304" pitchFamily="18" charset="0"/>
              </a:rPr>
              <a:t>5. </a:t>
            </a:r>
            <a:r>
              <a:rPr lang="fr-FR" sz="1200" b="1" u="sng" dirty="0" smtClean="0">
                <a:solidFill>
                  <a:srgbClr val="7030A0"/>
                </a:solidFill>
                <a:latin typeface="Calibri" panose="020F0502020204030204" pitchFamily="34" charset="0"/>
                <a:ea typeface="Times New Roman" panose="02020603050405020304" pitchFamily="18" charset="0"/>
              </a:rPr>
              <a:t>Et </a:t>
            </a:r>
            <a:r>
              <a:rPr lang="fr-FR" sz="1200" b="1" u="sng" dirty="0">
                <a:solidFill>
                  <a:srgbClr val="7030A0"/>
                </a:solidFill>
                <a:latin typeface="Calibri" panose="020F0502020204030204" pitchFamily="34" charset="0"/>
                <a:ea typeface="Times New Roman" panose="02020603050405020304" pitchFamily="18" charset="0"/>
              </a:rPr>
              <a:t>le grand public ?</a:t>
            </a:r>
            <a:endParaRPr lang="fr-FR" sz="1400" dirty="0">
              <a:solidFill>
                <a:srgbClr val="7030A0"/>
              </a:solidFill>
              <a:latin typeface="Times New Roman" panose="02020603050405020304" pitchFamily="18" charset="0"/>
              <a:ea typeface="Times New Roman" panose="02020603050405020304" pitchFamily="18" charset="0"/>
            </a:endParaRPr>
          </a:p>
          <a:p>
            <a:pPr algn="just">
              <a:lnSpc>
                <a:spcPct val="115000"/>
              </a:lnSpc>
            </a:pPr>
            <a:r>
              <a:rPr lang="fr-FR" sz="1200" dirty="0">
                <a:latin typeface="Calibri" panose="020F0502020204030204" pitchFamily="34" charset="0"/>
                <a:ea typeface="Times New Roman" panose="02020603050405020304" pitchFamily="18" charset="0"/>
              </a:rPr>
              <a:t>Certaines initiatives collectives ont porté leur fruit en matière de mobilisation du grand public à l’instar la coopération entre l’ASNR, le HCTISN et l’ANCCLI lors de la concertation volontaire des RP4 900 et RP4 1300 ou encore les villages « </a:t>
            </a:r>
            <a:r>
              <a:rPr lang="fr-FR" sz="1200" dirty="0" err="1">
                <a:latin typeface="Calibri" panose="020F0502020204030204" pitchFamily="34" charset="0"/>
                <a:ea typeface="Times New Roman" panose="02020603050405020304" pitchFamily="18" charset="0"/>
              </a:rPr>
              <a:t>Atom</a:t>
            </a:r>
            <a:r>
              <a:rPr lang="fr-FR" sz="1200" dirty="0">
                <a:latin typeface="Calibri" panose="020F0502020204030204" pitchFamily="34" charset="0"/>
                <a:ea typeface="Times New Roman" panose="02020603050405020304" pitchFamily="18" charset="0"/>
              </a:rPr>
              <a:t> investigation » menés ces dernières années par exemple à Belleville ou à Dieppe.</a:t>
            </a:r>
            <a:r>
              <a:rPr lang="fr-FR" sz="1400" dirty="0">
                <a:latin typeface="Times New Roman" panose="02020603050405020304" pitchFamily="18" charset="0"/>
                <a:ea typeface="Times New Roman" panose="02020603050405020304" pitchFamily="18" charset="0"/>
              </a:rPr>
              <a:t> </a:t>
            </a:r>
            <a:r>
              <a:rPr lang="fr-FR" sz="1200" dirty="0">
                <a:latin typeface="Calibri" panose="020F0502020204030204" pitchFamily="34" charset="0"/>
                <a:ea typeface="Times New Roman" panose="02020603050405020304" pitchFamily="18" charset="0"/>
              </a:rPr>
              <a:t>Il convient de les conforter et de les encourager. Le dispositif actuel rencontre  toutefois des limites quant à l’implication du grand public, notamment :</a:t>
            </a:r>
            <a:endParaRPr lang="fr-FR" sz="1400"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1200" dirty="0">
                <a:latin typeface="Calibri" panose="020F0502020204030204" pitchFamily="34" charset="0"/>
                <a:ea typeface="Calibri" panose="020F0502020204030204" pitchFamily="34" charset="0"/>
              </a:rPr>
              <a:t>Lors des consultations publiques ou des concertations, la participation du grand public est très faible, hors cas exceptionnels. Les réponses proviennent principalement des parties prenantes ;</a:t>
            </a:r>
            <a:endParaRPr lang="fr-FR" sz="1400" dirty="0">
              <a:latin typeface="Times New Roman" panose="02020603050405020304" pitchFamily="18" charset="0"/>
              <a:ea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1200" dirty="0">
                <a:latin typeface="Calibri" panose="020F0502020204030204" pitchFamily="34" charset="0"/>
                <a:ea typeface="Calibri" panose="020F0502020204030204" pitchFamily="34" charset="0"/>
              </a:rPr>
              <a:t>Les sujets, souvent très techniques, représentent un coût d’entrée important pour le public non spécialisé ;</a:t>
            </a:r>
            <a:endParaRPr lang="fr-FR" sz="1400" dirty="0">
              <a:latin typeface="Times New Roman" panose="02020603050405020304" pitchFamily="18" charset="0"/>
              <a:ea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1200" dirty="0">
                <a:latin typeface="Calibri" panose="020F0502020204030204" pitchFamily="34" charset="0"/>
                <a:ea typeface="Calibri" panose="020F0502020204030204" pitchFamily="34" charset="0"/>
              </a:rPr>
              <a:t>Enfin, la dimension du temps long et la complexité des enjeux rendent difficile la compréhension ; si Internet facilite la diffusion de l’information, il est nécessaire de conserver un véritable ancrage local.</a:t>
            </a:r>
            <a:endParaRPr lang="fr-FR" sz="1400" dirty="0">
              <a:latin typeface="Times New Roman" panose="02020603050405020304" pitchFamily="18" charset="0"/>
              <a:ea typeface="Calibri" panose="020F0502020204030204" pitchFamily="34" charset="0"/>
            </a:endParaRPr>
          </a:p>
          <a:p>
            <a:pPr algn="just">
              <a:lnSpc>
                <a:spcPct val="115000"/>
              </a:lnSpc>
              <a:spcAft>
                <a:spcPts val="0"/>
              </a:spcAft>
            </a:pPr>
            <a:endParaRPr lang="fr-FR" sz="700" b="1" dirty="0" smtClean="0">
              <a:latin typeface="Calibri" panose="020F0502020204030204" pitchFamily="34" charset="0"/>
              <a:ea typeface="Times New Roman" panose="02020603050405020304" pitchFamily="18" charset="0"/>
            </a:endParaRPr>
          </a:p>
          <a:p>
            <a:pPr algn="just">
              <a:lnSpc>
                <a:spcPct val="115000"/>
              </a:lnSpc>
              <a:spcAft>
                <a:spcPts val="0"/>
              </a:spcAft>
            </a:pPr>
            <a:r>
              <a:rPr lang="fr-FR" sz="1200" b="1" dirty="0" smtClean="0">
                <a:latin typeface="Calibri" panose="020F0502020204030204" pitchFamily="34" charset="0"/>
                <a:ea typeface="Times New Roman" panose="02020603050405020304" pitchFamily="18" charset="0"/>
              </a:rPr>
              <a:t>Les </a:t>
            </a:r>
            <a:r>
              <a:rPr lang="fr-FR" sz="1200" b="1" dirty="0">
                <a:latin typeface="Calibri" panose="020F0502020204030204" pitchFamily="34" charset="0"/>
                <a:ea typeface="Times New Roman" panose="02020603050405020304" pitchFamily="18" charset="0"/>
              </a:rPr>
              <a:t>pistes d’amélioration proposées :</a:t>
            </a:r>
            <a:endParaRPr lang="fr-FR" sz="1400" dirty="0">
              <a:latin typeface="Times New Roman" panose="02020603050405020304" pitchFamily="18" charset="0"/>
              <a:ea typeface="Times New Roman" panose="02020603050405020304" pitchFamily="18" charset="0"/>
            </a:endParaRPr>
          </a:p>
          <a:p>
            <a:pPr algn="just">
              <a:lnSpc>
                <a:spcPct val="115000"/>
              </a:lnSpc>
              <a:spcAft>
                <a:spcPts val="0"/>
              </a:spcAft>
            </a:pPr>
            <a:r>
              <a:rPr lang="fr-FR" sz="1200" dirty="0">
                <a:latin typeface="Calibri" panose="020F0502020204030204" pitchFamily="34" charset="0"/>
                <a:ea typeface="Times New Roman" panose="02020603050405020304" pitchFamily="18" charset="0"/>
              </a:rPr>
              <a:t>Pour assurer un meilleur relais du dialogue vers le grand public, </a:t>
            </a:r>
            <a:r>
              <a:rPr lang="fr-FR" sz="1200" b="1" dirty="0">
                <a:latin typeface="Calibri" panose="020F0502020204030204" pitchFamily="34" charset="0"/>
                <a:ea typeface="Times New Roman" panose="02020603050405020304" pitchFamily="18" charset="0"/>
              </a:rPr>
              <a:t>l’ASNR pourrait</a:t>
            </a:r>
            <a:r>
              <a:rPr lang="fr-FR" sz="1200" dirty="0">
                <a:latin typeface="Calibri" panose="020F0502020204030204" pitchFamily="34" charset="0"/>
                <a:ea typeface="Times New Roman" panose="02020603050405020304" pitchFamily="18" charset="0"/>
              </a:rPr>
              <a:t>, en complément des recommandations précédentes, </a:t>
            </a:r>
            <a:r>
              <a:rPr lang="fr-FR" sz="1200" b="1" dirty="0">
                <a:latin typeface="Calibri" panose="020F0502020204030204" pitchFamily="34" charset="0"/>
                <a:ea typeface="Times New Roman" panose="02020603050405020304" pitchFamily="18" charset="0"/>
              </a:rPr>
              <a:t>envisager plusieurs actions concrètes :</a:t>
            </a:r>
            <a:endParaRPr lang="fr-FR" sz="1400" b="1" dirty="0">
              <a:latin typeface="Times New Roman" panose="02020603050405020304" pitchFamily="18" charset="0"/>
              <a:ea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fr-FR" sz="1200" b="1" dirty="0">
                <a:latin typeface="Calibri" panose="020F0502020204030204" pitchFamily="34" charset="0"/>
                <a:ea typeface="Calibri" panose="020F0502020204030204" pitchFamily="34" charset="0"/>
              </a:rPr>
              <a:t>Renforcer les coopérations avec les élus locaux</a:t>
            </a:r>
            <a:r>
              <a:rPr lang="fr-FR" sz="1200" dirty="0">
                <a:latin typeface="Calibri" panose="020F0502020204030204" pitchFamily="34" charset="0"/>
                <a:ea typeface="Calibri" panose="020F0502020204030204" pitchFamily="34" charset="0"/>
              </a:rPr>
              <a:t> (maires, associations des maires, élus des CLI), en développant des formations et des supports pédagogiques (fiches explicatives) à destination de leurs administrés ;</a:t>
            </a:r>
            <a:endParaRPr lang="fr-FR" sz="1400" dirty="0">
              <a:latin typeface="Times New Roman" panose="02020603050405020304" pitchFamily="18" charset="0"/>
              <a:ea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1200" b="1" dirty="0">
                <a:latin typeface="Calibri" panose="020F0502020204030204" pitchFamily="34" charset="0"/>
                <a:ea typeface="Calibri" panose="020F0502020204030204" pitchFamily="34" charset="0"/>
              </a:rPr>
              <a:t>Travailler davantage avec l’OPECST</a:t>
            </a:r>
            <a:r>
              <a:rPr lang="fr-FR" sz="1200" dirty="0">
                <a:latin typeface="Calibri" panose="020F0502020204030204" pitchFamily="34" charset="0"/>
                <a:ea typeface="Calibri" panose="020F0502020204030204" pitchFamily="34" charset="0"/>
              </a:rPr>
              <a:t> ;</a:t>
            </a:r>
            <a:endParaRPr lang="fr-FR" sz="1400" dirty="0">
              <a:latin typeface="Times New Roman" panose="02020603050405020304" pitchFamily="18" charset="0"/>
              <a:ea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1200" b="1" dirty="0">
                <a:latin typeface="Calibri" panose="020F0502020204030204" pitchFamily="34" charset="0"/>
                <a:ea typeface="Calibri" panose="020F0502020204030204" pitchFamily="34" charset="0"/>
              </a:rPr>
              <a:t>Mobiliser les divisions territoriales de l’ASNR</a:t>
            </a:r>
            <a:r>
              <a:rPr lang="fr-FR" sz="1200" dirty="0">
                <a:latin typeface="Calibri" panose="020F0502020204030204" pitchFamily="34" charset="0"/>
                <a:ea typeface="Calibri" panose="020F0502020204030204" pitchFamily="34" charset="0"/>
              </a:rPr>
              <a:t>, afin qu’elles s’impliquent directement dans les débats locaux et facilitent l’appropriation des dossiers sur le terrain ;</a:t>
            </a:r>
            <a:endParaRPr lang="fr-FR" sz="1400" dirty="0">
              <a:latin typeface="Times New Roman" panose="02020603050405020304" pitchFamily="18" charset="0"/>
              <a:ea typeface="Calibri" panose="020F0502020204030204" pitchFamily="34" charset="0"/>
            </a:endParaRPr>
          </a:p>
          <a:p>
            <a:pPr marL="342900" lvl="0" indent="-342900" algn="just">
              <a:lnSpc>
                <a:spcPct val="115000"/>
              </a:lnSpc>
              <a:spcAft>
                <a:spcPts val="0"/>
              </a:spcAft>
              <a:buFont typeface="Calibri" panose="020F0502020204030204" pitchFamily="34" charset="0"/>
              <a:buChar char="-"/>
            </a:pPr>
            <a:r>
              <a:rPr lang="fr-FR" sz="1200" b="1" dirty="0">
                <a:latin typeface="Calibri" panose="020F0502020204030204" pitchFamily="34" charset="0"/>
                <a:ea typeface="Calibri" panose="020F0502020204030204" pitchFamily="34" charset="0"/>
              </a:rPr>
              <a:t>Sensibiliser et impliquer les étudiants</a:t>
            </a:r>
            <a:r>
              <a:rPr lang="fr-FR" sz="1200" dirty="0">
                <a:latin typeface="Calibri" panose="020F0502020204030204" pitchFamily="34" charset="0"/>
                <a:ea typeface="Calibri" panose="020F0502020204030204" pitchFamily="34" charset="0"/>
              </a:rPr>
              <a:t>, pour renforcer la diffusion des enjeux à la future génération et, à terme, assurer un relais d’information auprès du grand public.</a:t>
            </a:r>
            <a:r>
              <a:rPr lang="fr-FR" sz="1400" dirty="0">
                <a:latin typeface="Times New Roman" panose="02020603050405020304" pitchFamily="18" charset="0"/>
                <a:ea typeface="Calibri" panose="020F0502020204030204" pitchFamily="34" charset="0"/>
              </a:rPr>
              <a:t> </a:t>
            </a:r>
            <a:r>
              <a:rPr lang="fr-FR" sz="1200" dirty="0">
                <a:latin typeface="Calibri" panose="020F0502020204030204" pitchFamily="34" charset="0"/>
                <a:ea typeface="Calibri" panose="020F0502020204030204" pitchFamily="34" charset="0"/>
              </a:rPr>
              <a:t>Cette action</a:t>
            </a:r>
            <a:r>
              <a:rPr lang="fr-FR" sz="1400" dirty="0">
                <a:latin typeface="Times New Roman" panose="02020603050405020304" pitchFamily="18" charset="0"/>
                <a:ea typeface="Calibri" panose="020F0502020204030204" pitchFamily="34" charset="0"/>
              </a:rPr>
              <a:t> </a:t>
            </a:r>
            <a:r>
              <a:rPr lang="fr-FR" sz="1200" dirty="0">
                <a:latin typeface="Calibri" panose="020F0502020204030204" pitchFamily="34" charset="0"/>
                <a:ea typeface="Calibri" panose="020F0502020204030204" pitchFamily="34" charset="0"/>
              </a:rPr>
              <a:t>devrait</a:t>
            </a:r>
            <a:r>
              <a:rPr lang="fr-FR" sz="1400" dirty="0">
                <a:latin typeface="Times New Roman" panose="02020603050405020304" pitchFamily="18" charset="0"/>
                <a:ea typeface="Calibri" panose="020F0502020204030204" pitchFamily="34" charset="0"/>
              </a:rPr>
              <a:t> </a:t>
            </a:r>
            <a:r>
              <a:rPr lang="fr-FR" sz="1200" dirty="0">
                <a:latin typeface="Calibri" panose="020F0502020204030204" pitchFamily="34" charset="0"/>
                <a:ea typeface="Calibri" panose="020F0502020204030204" pitchFamily="34" charset="0"/>
              </a:rPr>
              <a:t>se faire en lien avec les CLI qui ont déjà des actions en cours en ce sens. L’ANCCLI a, par exemple, organisé en 2025 une formation sur l’iode et les conduites à tenir en cas d’accident auprès des étudiants </a:t>
            </a:r>
            <a:r>
              <a:rPr lang="fr-FR" sz="1200" dirty="0" smtClean="0">
                <a:latin typeface="Calibri" panose="020F0502020204030204" pitchFamily="34" charset="0"/>
                <a:ea typeface="Calibri" panose="020F0502020204030204" pitchFamily="34" charset="0"/>
              </a:rPr>
              <a:t>de </a:t>
            </a:r>
            <a:r>
              <a:rPr lang="fr-FR" sz="1200" dirty="0">
                <a:latin typeface="Calibri" panose="020F0502020204030204" pitchFamily="34" charset="0"/>
                <a:ea typeface="Calibri" panose="020F0502020204030204" pitchFamily="34" charset="0"/>
              </a:rPr>
              <a:t>Pharmacie de Tours et une formation similaire est prévue prochainement avec les étudiants en pharmacie de Caen.</a:t>
            </a:r>
            <a:endParaRPr lang="fr-FR"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6130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Compte-rendu de la </a:t>
            </a:r>
            <a:r>
              <a:rPr lang="fr-FR" sz="2800" b="1" dirty="0" smtClean="0">
                <a:solidFill>
                  <a:schemeClr val="bg1"/>
                </a:solidFill>
                <a:latin typeface="BrandonText-Light"/>
              </a:rPr>
              <a:t>74</a:t>
            </a:r>
            <a:r>
              <a:rPr lang="fr-FR" sz="2800" b="1" baseline="30000" dirty="0" smtClean="0">
                <a:solidFill>
                  <a:schemeClr val="bg1"/>
                </a:solidFill>
                <a:latin typeface="BrandonText-Light"/>
              </a:rPr>
              <a:t>e</a:t>
            </a:r>
            <a:r>
              <a:rPr lang="fr-FR" sz="2800" b="1" dirty="0" smtClean="0">
                <a:solidFill>
                  <a:schemeClr val="bg1"/>
                </a:solidFill>
                <a:latin typeface="BrandonText-Light"/>
              </a:rPr>
              <a:t> </a:t>
            </a:r>
            <a:r>
              <a:rPr lang="fr-FR" sz="2800" b="1" dirty="0">
                <a:solidFill>
                  <a:schemeClr val="bg1"/>
                </a:solidFill>
                <a:latin typeface="BrandonText-Light"/>
              </a:rPr>
              <a:t>réunion plénière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11" name="Rectangle 10"/>
          <p:cNvSpPr/>
          <p:nvPr/>
        </p:nvSpPr>
        <p:spPr>
          <a:xfrm>
            <a:off x="1620000" y="3166303"/>
            <a:ext cx="8896957" cy="1815882"/>
          </a:xfrm>
          <a:prstGeom prst="rect">
            <a:avLst/>
          </a:prstGeom>
        </p:spPr>
        <p:txBody>
          <a:bodyPr wrap="square">
            <a:spAutoFit/>
          </a:bodyPr>
          <a:lstStyle/>
          <a:p>
            <a:pPr marL="1257300" lvl="2" indent="-342900">
              <a:buFont typeface="Wingdings" panose="05000000000000000000" pitchFamily="2" charset="2"/>
              <a:buChar char="Ø"/>
            </a:pPr>
            <a:r>
              <a:rPr lang="fr-FR" sz="2800" b="1" dirty="0">
                <a:solidFill>
                  <a:srgbClr val="000000"/>
                </a:solidFill>
                <a:latin typeface="BrandonText-Light"/>
                <a:ea typeface="Calibri" panose="020F0502020204030204" pitchFamily="34" charset="0"/>
              </a:rPr>
              <a:t>Remarques ?</a:t>
            </a:r>
          </a:p>
          <a:p>
            <a:pPr marL="1257300" lvl="2" indent="-342900">
              <a:buFont typeface="Wingdings" panose="05000000000000000000" pitchFamily="2" charset="2"/>
              <a:buChar char="Ø"/>
            </a:pPr>
            <a:endParaRPr lang="fr-FR" sz="2800" b="1" dirty="0">
              <a:solidFill>
                <a:srgbClr val="000000"/>
              </a:solidFill>
              <a:latin typeface="BrandonText-Light"/>
              <a:ea typeface="Calibri" panose="020F0502020204030204" pitchFamily="34" charset="0"/>
            </a:endParaRPr>
          </a:p>
          <a:p>
            <a:pPr marL="1257300" lvl="2" indent="-342900">
              <a:buFont typeface="Wingdings" panose="05000000000000000000" pitchFamily="2" charset="2"/>
              <a:buChar char="Ø"/>
            </a:pPr>
            <a:r>
              <a:rPr lang="fr-FR" sz="2800" b="1" dirty="0">
                <a:solidFill>
                  <a:srgbClr val="000000"/>
                </a:solidFill>
                <a:latin typeface="BrandonText-Light"/>
                <a:ea typeface="Calibri" panose="020F0502020204030204" pitchFamily="34" charset="0"/>
              </a:rPr>
              <a:t>Approbation</a:t>
            </a:r>
          </a:p>
          <a:p>
            <a:pPr marL="1257300" lvl="2" indent="-342900">
              <a:buFont typeface="Wingdings" panose="05000000000000000000" pitchFamily="2" charset="2"/>
              <a:buChar char="Ø"/>
            </a:pPr>
            <a:endParaRPr lang="fr-FR" sz="2800" dirty="0">
              <a:solidFill>
                <a:srgbClr val="000000"/>
              </a:solidFill>
              <a:latin typeface="BrandonText-Light"/>
              <a:ea typeface="Calibri" panose="020F0502020204030204" pitchFamily="34" charset="0"/>
            </a:endParaRPr>
          </a:p>
        </p:txBody>
      </p:sp>
      <p:pic>
        <p:nvPicPr>
          <p:cNvPr id="3" name="Image 2" descr="HCTISN_Réunion plénière du 2 octobre 2025_pour envoi aux membres.docx - Word"/>
          <p:cNvPicPr>
            <a:picLocks noChangeAspect="1"/>
          </p:cNvPicPr>
          <p:nvPr/>
        </p:nvPicPr>
        <p:blipFill rotWithShape="1">
          <a:blip r:embed="rId5">
            <a:extLst>
              <a:ext uri="{28A0092B-C50C-407E-A947-70E740481C1C}">
                <a14:useLocalDpi xmlns:a14="http://schemas.microsoft.com/office/drawing/2010/main" val="0"/>
              </a:ext>
            </a:extLst>
          </a:blip>
          <a:srcRect l="9410" t="20100" r="50826" b="28662"/>
          <a:stretch/>
        </p:blipFill>
        <p:spPr>
          <a:xfrm>
            <a:off x="5736566" y="2104845"/>
            <a:ext cx="4848046" cy="3407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269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smtClean="0">
                <a:solidFill>
                  <a:schemeClr val="bg1"/>
                </a:solidFill>
                <a:latin typeface="BrandonText-Light"/>
              </a:rPr>
              <a:t>Actualités du </a:t>
            </a:r>
            <a:r>
              <a:rPr lang="fr-FR" sz="2800" b="1" dirty="0">
                <a:solidFill>
                  <a:schemeClr val="bg1"/>
                </a:solidFill>
                <a:latin typeface="BrandonText-Light"/>
              </a:rPr>
              <a:t>HCTISN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3" name="Rectangle 2"/>
          <p:cNvSpPr/>
          <p:nvPr/>
        </p:nvSpPr>
        <p:spPr>
          <a:xfrm>
            <a:off x="3526293" y="1534001"/>
            <a:ext cx="10403566" cy="677108"/>
          </a:xfrm>
          <a:prstGeom prst="rect">
            <a:avLst/>
          </a:prstGeom>
        </p:spPr>
        <p:txBody>
          <a:bodyPr wrap="square">
            <a:spAutoFit/>
          </a:bodyPr>
          <a:lstStyle/>
          <a:p>
            <a:pPr lvl="1"/>
            <a:r>
              <a:rPr lang="fr-FR" sz="2000" b="1" u="sng" dirty="0" smtClean="0">
                <a:solidFill>
                  <a:schemeClr val="accent5">
                    <a:lumMod val="75000"/>
                  </a:schemeClr>
                </a:solidFill>
              </a:rPr>
              <a:t>Renouvellement du bureau et vice-présidence du HCTISN 2026 </a:t>
            </a:r>
            <a:endParaRPr lang="fr-FR" b="1" u="sng" dirty="0" smtClean="0">
              <a:solidFill>
                <a:schemeClr val="accent5">
                  <a:lumMod val="75000"/>
                </a:schemeClr>
              </a:solidFill>
            </a:endParaRPr>
          </a:p>
          <a:p>
            <a:pPr marL="800100" lvl="1" indent="-342900">
              <a:buFont typeface="Arial" panose="020B0604020202020204" pitchFamily="34" charset="0"/>
              <a:buChar char="•"/>
            </a:pPr>
            <a:endParaRPr lang="fr-FR" b="1" dirty="0">
              <a:solidFill>
                <a:schemeClr val="accent5">
                  <a:lumMod val="75000"/>
                </a:schemeClr>
              </a:solidFill>
            </a:endParaRPr>
          </a:p>
        </p:txBody>
      </p:sp>
      <p:sp>
        <p:nvSpPr>
          <p:cNvPr id="5" name="Rectangle 4"/>
          <p:cNvSpPr/>
          <p:nvPr/>
        </p:nvSpPr>
        <p:spPr>
          <a:xfrm>
            <a:off x="1788434" y="1841777"/>
            <a:ext cx="6242758" cy="5016758"/>
          </a:xfrm>
          <a:prstGeom prst="rect">
            <a:avLst/>
          </a:prstGeom>
        </p:spPr>
        <p:txBody>
          <a:bodyPr wrap="square">
            <a:spAutoFit/>
          </a:bodyPr>
          <a:lstStyle/>
          <a:p>
            <a:pPr>
              <a:spcAft>
                <a:spcPts val="0"/>
              </a:spcAft>
            </a:pPr>
            <a:r>
              <a:rPr lang="fr-FR" sz="1600" dirty="0">
                <a:solidFill>
                  <a:srgbClr val="000000"/>
                </a:solidFill>
                <a:ea typeface="Calibri" panose="020F0502020204030204" pitchFamily="34" charset="0"/>
              </a:rPr>
              <a:t> </a:t>
            </a:r>
            <a:endParaRPr lang="fr-FR" dirty="0">
              <a:solidFill>
                <a:srgbClr val="000000"/>
              </a:solidFill>
              <a:ea typeface="Calibri" panose="020F0502020204030204" pitchFamily="34" charset="0"/>
            </a:endParaRPr>
          </a:p>
          <a:p>
            <a:pPr>
              <a:spcAft>
                <a:spcPts val="0"/>
              </a:spcAft>
            </a:pPr>
            <a:r>
              <a:rPr lang="fr-FR" sz="1600" b="1" dirty="0">
                <a:solidFill>
                  <a:srgbClr val="000000"/>
                </a:solidFill>
                <a:ea typeface="Calibri" panose="020F0502020204030204" pitchFamily="34" charset="0"/>
              </a:rPr>
              <a:t>Présidente : Christine Noiville </a:t>
            </a:r>
            <a:endParaRPr lang="fr-FR" dirty="0">
              <a:solidFill>
                <a:srgbClr val="000000"/>
              </a:solidFill>
              <a:ea typeface="Calibri" panose="020F0502020204030204" pitchFamily="34" charset="0"/>
            </a:endParaRPr>
          </a:p>
          <a:p>
            <a:pPr>
              <a:spcAft>
                <a:spcPts val="0"/>
              </a:spcAft>
            </a:pPr>
            <a:r>
              <a:rPr lang="fr-FR" sz="1600" b="1" dirty="0">
                <a:solidFill>
                  <a:srgbClr val="FF0000"/>
                </a:solidFill>
                <a:ea typeface="Calibri" panose="020F0502020204030204" pitchFamily="34" charset="0"/>
              </a:rPr>
              <a:t>Vice-président : Claude </a:t>
            </a:r>
            <a:r>
              <a:rPr lang="fr-FR" sz="1600" b="1" dirty="0" err="1" smtClean="0">
                <a:solidFill>
                  <a:srgbClr val="FF0000"/>
                </a:solidFill>
                <a:ea typeface="Calibri" panose="020F0502020204030204" pitchFamily="34" charset="0"/>
              </a:rPr>
              <a:t>Birraux</a:t>
            </a:r>
            <a:r>
              <a:rPr lang="fr-FR" sz="1600" b="1" dirty="0">
                <a:solidFill>
                  <a:srgbClr val="FF0000"/>
                </a:solidFill>
                <a:ea typeface="Calibri" panose="020F0502020204030204" pitchFamily="34" charset="0"/>
              </a:rPr>
              <a:t> </a:t>
            </a:r>
            <a:r>
              <a:rPr lang="fr-FR" sz="1600" i="1" dirty="0" smtClean="0">
                <a:solidFill>
                  <a:srgbClr val="FF0000"/>
                </a:solidFill>
                <a:ea typeface="Calibri" panose="020F0502020204030204" pitchFamily="34" charset="0"/>
              </a:rPr>
              <a:t>(collège </a:t>
            </a:r>
            <a:r>
              <a:rPr lang="fr-FR" sz="1600" i="1" dirty="0">
                <a:solidFill>
                  <a:srgbClr val="FF0000"/>
                </a:solidFill>
                <a:ea typeface="Calibri" panose="020F0502020204030204" pitchFamily="34" charset="0"/>
              </a:rPr>
              <a:t>des personnalités qualifiées) </a:t>
            </a:r>
            <a:endParaRPr lang="fr-FR" i="1" dirty="0">
              <a:solidFill>
                <a:srgbClr val="FF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  </a:t>
            </a:r>
            <a:endParaRPr lang="fr-FR" dirty="0">
              <a:solidFill>
                <a:srgbClr val="000000"/>
              </a:solidFill>
              <a:ea typeface="Calibri" panose="020F0502020204030204" pitchFamily="34" charset="0"/>
            </a:endParaRPr>
          </a:p>
          <a:p>
            <a:pPr>
              <a:spcAft>
                <a:spcPts val="0"/>
              </a:spcAft>
            </a:pPr>
            <a:r>
              <a:rPr lang="fr-FR" sz="1600" u="sng" dirty="0">
                <a:solidFill>
                  <a:srgbClr val="000000"/>
                </a:solidFill>
                <a:ea typeface="Calibri" panose="020F0502020204030204" pitchFamily="34" charset="0"/>
              </a:rPr>
              <a:t>1 – Collège des parlementaires</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Titulaire : M. Patrick Chaize</a:t>
            </a:r>
            <a:endParaRPr lang="fr-FR" dirty="0">
              <a:solidFill>
                <a:srgbClr val="000000"/>
              </a:solidFill>
              <a:ea typeface="Calibri" panose="020F0502020204030204" pitchFamily="34" charset="0"/>
            </a:endParaRPr>
          </a:p>
          <a:p>
            <a:pPr>
              <a:spcAft>
                <a:spcPts val="0"/>
              </a:spcAft>
            </a:pPr>
            <a:r>
              <a:rPr lang="fr-FR" sz="1600" dirty="0">
                <a:solidFill>
                  <a:srgbClr val="FF0000"/>
                </a:solidFill>
                <a:ea typeface="Calibri" panose="020F0502020204030204" pitchFamily="34" charset="0"/>
              </a:rPr>
              <a:t>Suppléant : Dominique Voynet</a:t>
            </a:r>
            <a:endParaRPr lang="fr-FR" dirty="0">
              <a:solidFill>
                <a:srgbClr val="FF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 </a:t>
            </a:r>
            <a:endParaRPr lang="fr-FR" dirty="0">
              <a:solidFill>
                <a:srgbClr val="000000"/>
              </a:solidFill>
              <a:ea typeface="Calibri" panose="020F0502020204030204" pitchFamily="34" charset="0"/>
            </a:endParaRPr>
          </a:p>
          <a:p>
            <a:pPr>
              <a:spcAft>
                <a:spcPts val="0"/>
              </a:spcAft>
            </a:pPr>
            <a:r>
              <a:rPr lang="fr-FR" sz="1600" u="sng" dirty="0">
                <a:solidFill>
                  <a:srgbClr val="000000"/>
                </a:solidFill>
                <a:ea typeface="Calibri" panose="020F0502020204030204" pitchFamily="34" charset="0"/>
              </a:rPr>
              <a:t>2 – Collège représentants les CLI </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Titulaire : M. Jean-Claude Delalonde, ANCCLI </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Suppléant : Mme </a:t>
            </a:r>
            <a:r>
              <a:rPr lang="fr-FR" sz="1600" dirty="0" err="1">
                <a:solidFill>
                  <a:srgbClr val="000000"/>
                </a:solidFill>
                <a:ea typeface="Calibri" panose="020F0502020204030204" pitchFamily="34" charset="0"/>
              </a:rPr>
              <a:t>Yveline</a:t>
            </a:r>
            <a:r>
              <a:rPr lang="fr-FR" sz="1600" dirty="0">
                <a:solidFill>
                  <a:srgbClr val="000000"/>
                </a:solidFill>
                <a:ea typeface="Calibri" panose="020F0502020204030204" pitchFamily="34" charset="0"/>
              </a:rPr>
              <a:t> Druez, Anccli et CLI de la Manche</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 </a:t>
            </a:r>
            <a:endParaRPr lang="fr-FR" dirty="0">
              <a:solidFill>
                <a:srgbClr val="000000"/>
              </a:solidFill>
              <a:ea typeface="Calibri" panose="020F0502020204030204" pitchFamily="34" charset="0"/>
            </a:endParaRPr>
          </a:p>
          <a:p>
            <a:pPr>
              <a:spcAft>
                <a:spcPts val="0"/>
              </a:spcAft>
            </a:pPr>
            <a:r>
              <a:rPr lang="fr-FR" sz="1600" u="sng" dirty="0">
                <a:solidFill>
                  <a:srgbClr val="000000"/>
                </a:solidFill>
                <a:ea typeface="Calibri" panose="020F0502020204030204" pitchFamily="34" charset="0"/>
              </a:rPr>
              <a:t>3 – Collège des associations</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Titulaire : Jacky Bonnemains, Robin des bois</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Suppléant : Guillaume Blavette, FNE</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 </a:t>
            </a:r>
            <a:endParaRPr lang="fr-FR" dirty="0">
              <a:solidFill>
                <a:srgbClr val="000000"/>
              </a:solidFill>
              <a:ea typeface="Calibri" panose="020F0502020204030204" pitchFamily="34" charset="0"/>
            </a:endParaRPr>
          </a:p>
          <a:p>
            <a:pPr>
              <a:spcAft>
                <a:spcPts val="0"/>
              </a:spcAft>
            </a:pPr>
            <a:r>
              <a:rPr lang="fr-FR" sz="1600" u="sng" dirty="0">
                <a:solidFill>
                  <a:srgbClr val="000000"/>
                </a:solidFill>
                <a:ea typeface="Calibri" panose="020F0502020204030204" pitchFamily="34" charset="0"/>
              </a:rPr>
              <a:t>4 – Collège des responsables d’activités nucléaires </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Titulaire : Mme Laurence </a:t>
            </a:r>
            <a:r>
              <a:rPr lang="fr-FR" sz="1600" dirty="0" err="1">
                <a:solidFill>
                  <a:srgbClr val="000000"/>
                </a:solidFill>
                <a:ea typeface="Calibri" panose="020F0502020204030204" pitchFamily="34" charset="0"/>
              </a:rPr>
              <a:t>Gazagnes</a:t>
            </a:r>
            <a:r>
              <a:rPr lang="fr-FR" sz="1600" dirty="0">
                <a:solidFill>
                  <a:srgbClr val="000000"/>
                </a:solidFill>
                <a:ea typeface="Calibri" panose="020F0502020204030204" pitchFamily="34" charset="0"/>
              </a:rPr>
              <a:t>, ORANO </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Suppléant : Mme Cécile Laugier, EDF </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 </a:t>
            </a:r>
            <a:endParaRPr lang="fr-FR" dirty="0">
              <a:solidFill>
                <a:srgbClr val="000000"/>
              </a:solidFill>
              <a:ea typeface="Calibri" panose="020F0502020204030204" pitchFamily="34" charset="0"/>
            </a:endParaRPr>
          </a:p>
        </p:txBody>
      </p:sp>
      <p:sp>
        <p:nvSpPr>
          <p:cNvPr id="8" name="Rectangle 7"/>
          <p:cNvSpPr/>
          <p:nvPr/>
        </p:nvSpPr>
        <p:spPr>
          <a:xfrm>
            <a:off x="7033350" y="2660486"/>
            <a:ext cx="5089639" cy="3970318"/>
          </a:xfrm>
          <a:prstGeom prst="rect">
            <a:avLst/>
          </a:prstGeom>
        </p:spPr>
        <p:txBody>
          <a:bodyPr wrap="square">
            <a:spAutoFit/>
          </a:bodyPr>
          <a:lstStyle/>
          <a:p>
            <a:pPr>
              <a:spcAft>
                <a:spcPts val="0"/>
              </a:spcAft>
            </a:pPr>
            <a:r>
              <a:rPr lang="fr-FR" sz="1600" dirty="0">
                <a:solidFill>
                  <a:srgbClr val="000000"/>
                </a:solidFill>
                <a:ea typeface="Calibri" panose="020F0502020204030204" pitchFamily="34" charset="0"/>
              </a:rPr>
              <a:t> </a:t>
            </a:r>
            <a:endParaRPr lang="fr-FR" dirty="0">
              <a:solidFill>
                <a:srgbClr val="000000"/>
              </a:solidFill>
              <a:ea typeface="Calibri" panose="020F0502020204030204" pitchFamily="34" charset="0"/>
            </a:endParaRPr>
          </a:p>
          <a:p>
            <a:pPr>
              <a:spcAft>
                <a:spcPts val="0"/>
              </a:spcAft>
            </a:pPr>
            <a:r>
              <a:rPr lang="fr-FR" sz="1600" u="sng" dirty="0">
                <a:solidFill>
                  <a:srgbClr val="000000"/>
                </a:solidFill>
                <a:ea typeface="Calibri" panose="020F0502020204030204" pitchFamily="34" charset="0"/>
              </a:rPr>
              <a:t>5 – Collège des organisations syndicales</a:t>
            </a:r>
            <a:endParaRPr lang="fr-FR" dirty="0">
              <a:solidFill>
                <a:srgbClr val="000000"/>
              </a:solidFill>
              <a:ea typeface="Calibri" panose="020F0502020204030204" pitchFamily="34" charset="0"/>
            </a:endParaRPr>
          </a:p>
          <a:p>
            <a:pPr>
              <a:spcAft>
                <a:spcPts val="0"/>
              </a:spcAft>
            </a:pPr>
            <a:r>
              <a:rPr lang="fr-FR" sz="1600" dirty="0">
                <a:solidFill>
                  <a:srgbClr val="FF0000"/>
                </a:solidFill>
                <a:ea typeface="Calibri" panose="020F0502020204030204" pitchFamily="34" charset="0"/>
              </a:rPr>
              <a:t>Titulaire : Roberto Miguez, CGT</a:t>
            </a:r>
            <a:endParaRPr lang="fr-FR" dirty="0">
              <a:solidFill>
                <a:srgbClr val="FF0000"/>
              </a:solidFill>
              <a:ea typeface="Calibri" panose="020F0502020204030204" pitchFamily="34" charset="0"/>
            </a:endParaRPr>
          </a:p>
          <a:p>
            <a:pPr>
              <a:spcAft>
                <a:spcPts val="0"/>
              </a:spcAft>
            </a:pPr>
            <a:r>
              <a:rPr lang="fr-FR" sz="1600" i="1" dirty="0">
                <a:solidFill>
                  <a:srgbClr val="000000"/>
                </a:solidFill>
                <a:highlight>
                  <a:srgbClr val="FFFF00"/>
                </a:highlight>
                <a:ea typeface="Calibri" panose="020F0502020204030204" pitchFamily="34" charset="0"/>
              </a:rPr>
              <a:t>Suppléant : désignation en cours</a:t>
            </a:r>
            <a:endParaRPr lang="fr-FR" i="1" dirty="0">
              <a:solidFill>
                <a:srgbClr val="000000"/>
              </a:solidFill>
              <a:ea typeface="Calibri" panose="020F0502020204030204" pitchFamily="34" charset="0"/>
            </a:endParaRPr>
          </a:p>
          <a:p>
            <a:pPr>
              <a:spcAft>
                <a:spcPts val="0"/>
              </a:spcAft>
            </a:pPr>
            <a:r>
              <a:rPr lang="fr-FR" sz="1600" i="1" dirty="0">
                <a:solidFill>
                  <a:srgbClr val="000000"/>
                </a:solidFill>
                <a:ea typeface="Calibri" panose="020F0502020204030204" pitchFamily="34" charset="0"/>
              </a:rPr>
              <a:t> </a:t>
            </a:r>
            <a:endParaRPr lang="fr-FR" i="1" dirty="0">
              <a:solidFill>
                <a:srgbClr val="000000"/>
              </a:solidFill>
              <a:ea typeface="Calibri" panose="020F0502020204030204" pitchFamily="34" charset="0"/>
            </a:endParaRPr>
          </a:p>
          <a:p>
            <a:pPr>
              <a:spcAft>
                <a:spcPts val="0"/>
              </a:spcAft>
            </a:pPr>
            <a:r>
              <a:rPr lang="fr-FR" sz="1600" u="sng" dirty="0">
                <a:solidFill>
                  <a:srgbClr val="000000"/>
                </a:solidFill>
                <a:ea typeface="Calibri" panose="020F0502020204030204" pitchFamily="34" charset="0"/>
              </a:rPr>
              <a:t>6 – Collège des personnalités qualifiées</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Titulaire : M. Claude </a:t>
            </a:r>
            <a:r>
              <a:rPr lang="fr-FR" sz="1600" dirty="0" err="1">
                <a:solidFill>
                  <a:srgbClr val="000000"/>
                </a:solidFill>
                <a:ea typeface="Calibri" panose="020F0502020204030204" pitchFamily="34" charset="0"/>
              </a:rPr>
              <a:t>Birraux</a:t>
            </a:r>
            <a:r>
              <a:rPr lang="fr-FR" sz="1600" dirty="0">
                <a:solidFill>
                  <a:srgbClr val="000000"/>
                </a:solidFill>
                <a:ea typeface="Calibri" panose="020F0502020204030204" pitchFamily="34" charset="0"/>
              </a:rPr>
              <a:t> </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Suppléant : Mme Christine Noiville </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 </a:t>
            </a:r>
            <a:endParaRPr lang="fr-FR" dirty="0">
              <a:solidFill>
                <a:srgbClr val="000000"/>
              </a:solidFill>
              <a:ea typeface="Calibri" panose="020F0502020204030204" pitchFamily="34" charset="0"/>
            </a:endParaRPr>
          </a:p>
          <a:p>
            <a:pPr>
              <a:spcAft>
                <a:spcPts val="0"/>
              </a:spcAft>
            </a:pPr>
            <a:r>
              <a:rPr lang="fr-FR" sz="1600" u="sng" dirty="0">
                <a:solidFill>
                  <a:srgbClr val="000000"/>
                </a:solidFill>
                <a:ea typeface="Calibri" panose="020F0502020204030204" pitchFamily="34" charset="0"/>
              </a:rPr>
              <a:t>7 – Collège représentants de l’ASNR et des services de l’État</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Pas de représentant</a:t>
            </a:r>
            <a:endParaRPr lang="fr-FR" dirty="0">
              <a:solidFill>
                <a:srgbClr val="000000"/>
              </a:solidFill>
              <a:ea typeface="Calibri" panose="020F0502020204030204" pitchFamily="34" charset="0"/>
            </a:endParaRPr>
          </a:p>
          <a:p>
            <a:pPr>
              <a:spcAft>
                <a:spcPts val="0"/>
              </a:spcAft>
            </a:pPr>
            <a:r>
              <a:rPr lang="fr-FR" sz="1600" dirty="0">
                <a:solidFill>
                  <a:srgbClr val="000000"/>
                </a:solidFill>
                <a:ea typeface="Calibri" panose="020F0502020204030204" pitchFamily="34" charset="0"/>
              </a:rPr>
              <a:t> </a:t>
            </a:r>
            <a:endParaRPr lang="fr-FR" dirty="0">
              <a:solidFill>
                <a:srgbClr val="000000"/>
              </a:solidFill>
              <a:ea typeface="Calibri" panose="020F0502020204030204" pitchFamily="34" charset="0"/>
            </a:endParaRPr>
          </a:p>
          <a:p>
            <a:pPr marL="342900" lvl="0" indent="-342900">
              <a:spcAft>
                <a:spcPts val="0"/>
              </a:spcAft>
              <a:buFont typeface="Times New Roman" panose="02020603050405020304" pitchFamily="18" charset="0"/>
              <a:buChar char="-"/>
            </a:pPr>
            <a:r>
              <a:rPr lang="fr-FR" sz="1500" i="1" dirty="0">
                <a:solidFill>
                  <a:srgbClr val="000000"/>
                </a:solidFill>
                <a:ea typeface="Calibri" panose="020F0502020204030204" pitchFamily="34" charset="0"/>
              </a:rPr>
              <a:t>Invitées en tant que représentant du Président de </a:t>
            </a:r>
            <a:r>
              <a:rPr lang="fr-FR" sz="1500" i="1" dirty="0" smtClean="0">
                <a:solidFill>
                  <a:srgbClr val="000000"/>
                </a:solidFill>
                <a:ea typeface="Calibri" panose="020F0502020204030204" pitchFamily="34" charset="0"/>
              </a:rPr>
              <a:t>l’ASNR, </a:t>
            </a:r>
            <a:r>
              <a:rPr lang="fr-FR" sz="1500" i="1" dirty="0">
                <a:solidFill>
                  <a:srgbClr val="000000"/>
                </a:solidFill>
                <a:ea typeface="Calibri" panose="020F0502020204030204" pitchFamily="34" charset="0"/>
              </a:rPr>
              <a:t>pour apporter au bureau tous les éclairages utiles : </a:t>
            </a:r>
            <a:endParaRPr lang="fr-FR" sz="1500" dirty="0">
              <a:solidFill>
                <a:srgbClr val="000000"/>
              </a:solidFill>
              <a:ea typeface="Calibri" panose="020F0502020204030204" pitchFamily="34" charset="0"/>
            </a:endParaRPr>
          </a:p>
          <a:p>
            <a:pPr marL="742950" lvl="1" indent="-285750">
              <a:spcAft>
                <a:spcPts val="0"/>
              </a:spcAft>
              <a:buFont typeface="Courier New" panose="02070309020205020404" pitchFamily="49" charset="0"/>
              <a:buChar char="o"/>
            </a:pPr>
            <a:r>
              <a:rPr lang="fr-FR" sz="1500" i="1" dirty="0">
                <a:solidFill>
                  <a:srgbClr val="000000"/>
                </a:solidFill>
                <a:ea typeface="Calibri" panose="020F0502020204030204" pitchFamily="34" charset="0"/>
              </a:rPr>
              <a:t>Mme Marie </a:t>
            </a:r>
            <a:r>
              <a:rPr lang="fr-FR" sz="1500" i="1" dirty="0" err="1">
                <a:solidFill>
                  <a:srgbClr val="000000"/>
                </a:solidFill>
                <a:ea typeface="Calibri" panose="020F0502020204030204" pitchFamily="34" charset="0"/>
              </a:rPr>
              <a:t>Riet-Hucheloup</a:t>
            </a:r>
            <a:r>
              <a:rPr lang="fr-FR" sz="1500" i="1" dirty="0">
                <a:solidFill>
                  <a:srgbClr val="000000"/>
                </a:solidFill>
                <a:ea typeface="Calibri" panose="020F0502020204030204" pitchFamily="34" charset="0"/>
              </a:rPr>
              <a:t>, ASNR</a:t>
            </a:r>
            <a:endParaRPr lang="fr-FR" sz="1500" dirty="0">
              <a:solidFill>
                <a:srgbClr val="000000"/>
              </a:solidFill>
              <a:ea typeface="Calibri" panose="020F0502020204030204" pitchFamily="34" charset="0"/>
            </a:endParaRPr>
          </a:p>
          <a:p>
            <a:pPr marL="742950" lvl="1" indent="-285750">
              <a:spcAft>
                <a:spcPts val="0"/>
              </a:spcAft>
              <a:buFont typeface="Courier New" panose="02070309020205020404" pitchFamily="49" charset="0"/>
              <a:buChar char="o"/>
            </a:pPr>
            <a:r>
              <a:rPr lang="fr-FR" sz="1500" i="1" dirty="0">
                <a:solidFill>
                  <a:srgbClr val="000000"/>
                </a:solidFill>
                <a:ea typeface="Calibri" panose="020F0502020204030204" pitchFamily="34" charset="0"/>
              </a:rPr>
              <a:t>Mme Audrey Lebeau-Livé, ASNR</a:t>
            </a:r>
            <a:endParaRPr lang="fr-FR" sz="15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19347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smtClean="0">
                <a:solidFill>
                  <a:schemeClr val="bg1"/>
                </a:solidFill>
                <a:latin typeface="BrandonText-Light"/>
              </a:rPr>
              <a:t>Actualités du </a:t>
            </a:r>
            <a:r>
              <a:rPr lang="fr-FR" sz="2800" b="1" dirty="0">
                <a:solidFill>
                  <a:schemeClr val="bg1"/>
                </a:solidFill>
                <a:latin typeface="BrandonText-Light"/>
              </a:rPr>
              <a:t>HCTISN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3" name="Rectangle 2"/>
          <p:cNvSpPr/>
          <p:nvPr/>
        </p:nvSpPr>
        <p:spPr>
          <a:xfrm>
            <a:off x="4558016" y="1726094"/>
            <a:ext cx="10403566" cy="892552"/>
          </a:xfrm>
          <a:prstGeom prst="rect">
            <a:avLst/>
          </a:prstGeom>
        </p:spPr>
        <p:txBody>
          <a:bodyPr wrap="square">
            <a:spAutoFit/>
          </a:bodyPr>
          <a:lstStyle/>
          <a:p>
            <a:pPr lvl="1"/>
            <a:r>
              <a:rPr lang="fr-FR" sz="2800" b="1" u="sng" dirty="0" smtClean="0">
                <a:solidFill>
                  <a:schemeClr val="accent5">
                    <a:lumMod val="75000"/>
                  </a:schemeClr>
                </a:solidFill>
              </a:rPr>
              <a:t>Nouveaux membres </a:t>
            </a:r>
            <a:endParaRPr lang="fr-FR" sz="2400" b="1" u="sng" dirty="0" smtClean="0">
              <a:solidFill>
                <a:schemeClr val="accent5">
                  <a:lumMod val="75000"/>
                </a:schemeClr>
              </a:solidFill>
            </a:endParaRPr>
          </a:p>
          <a:p>
            <a:pPr marL="800100" lvl="1" indent="-342900">
              <a:buFont typeface="Arial" panose="020B0604020202020204" pitchFamily="34" charset="0"/>
              <a:buChar char="•"/>
            </a:pPr>
            <a:endParaRPr lang="fr-FR" sz="2400" b="1" u="sng" dirty="0">
              <a:solidFill>
                <a:schemeClr val="accent5">
                  <a:lumMod val="75000"/>
                </a:schemeClr>
              </a:solidFill>
            </a:endParaRPr>
          </a:p>
        </p:txBody>
      </p:sp>
      <p:sp>
        <p:nvSpPr>
          <p:cNvPr id="5" name="Rectangle 4"/>
          <p:cNvSpPr/>
          <p:nvPr/>
        </p:nvSpPr>
        <p:spPr>
          <a:xfrm>
            <a:off x="1811894" y="2618646"/>
            <a:ext cx="9573063" cy="4331955"/>
          </a:xfrm>
          <a:prstGeom prst="rect">
            <a:avLst/>
          </a:prstGeom>
        </p:spPr>
        <p:txBody>
          <a:bodyPr wrap="square">
            <a:spAutoFit/>
          </a:bodyPr>
          <a:lstStyle/>
          <a:p>
            <a:pPr lvl="1">
              <a:spcBef>
                <a:spcPts val="600"/>
              </a:spcBef>
            </a:pPr>
            <a:r>
              <a:rPr lang="fr-FR" sz="2000" b="1" u="sng" dirty="0"/>
              <a:t>C</a:t>
            </a:r>
            <a:r>
              <a:rPr lang="fr-FR" sz="2000" b="1" u="sng" dirty="0" smtClean="0"/>
              <a:t>ollège des exploitants :</a:t>
            </a:r>
          </a:p>
          <a:p>
            <a:pPr marL="800100" lvl="1" indent="-342900">
              <a:spcBef>
                <a:spcPts val="600"/>
              </a:spcBef>
              <a:buFont typeface="Wingdings" panose="05000000000000000000" pitchFamily="2" charset="2"/>
              <a:buChar char="ü"/>
            </a:pPr>
            <a:r>
              <a:rPr lang="fr-FR" sz="2000" b="1" dirty="0" smtClean="0"/>
              <a:t>Framatome </a:t>
            </a:r>
            <a:r>
              <a:rPr lang="fr-FR" sz="2000" b="1" dirty="0"/>
              <a:t>: </a:t>
            </a:r>
            <a:r>
              <a:rPr lang="fr-FR" sz="2000" dirty="0" smtClean="0">
                <a:solidFill>
                  <a:srgbClr val="FF0000"/>
                </a:solidFill>
              </a:rPr>
              <a:t>M. Alain PAYEMENT </a:t>
            </a:r>
            <a:r>
              <a:rPr lang="fr-FR" sz="2000" dirty="0"/>
              <a:t>(titulaire</a:t>
            </a:r>
            <a:r>
              <a:rPr lang="fr-FR" sz="2000" dirty="0" smtClean="0"/>
              <a:t>)</a:t>
            </a:r>
            <a:r>
              <a:rPr lang="fr-FR" sz="2000" dirty="0" smtClean="0">
                <a:solidFill>
                  <a:srgbClr val="FF0000"/>
                </a:solidFill>
              </a:rPr>
              <a:t> </a:t>
            </a:r>
            <a:r>
              <a:rPr lang="fr-FR" sz="2000" dirty="0"/>
              <a:t>en remplacement de </a:t>
            </a:r>
            <a:r>
              <a:rPr lang="fr-FR" sz="2000" dirty="0" smtClean="0"/>
              <a:t>M. Bernard FONTANA</a:t>
            </a:r>
          </a:p>
          <a:p>
            <a:pPr lvl="1">
              <a:spcBef>
                <a:spcPts val="600"/>
              </a:spcBef>
            </a:pPr>
            <a:endParaRPr lang="fr-FR" sz="1050" dirty="0" smtClean="0"/>
          </a:p>
          <a:p>
            <a:pPr lvl="1">
              <a:spcBef>
                <a:spcPts val="600"/>
              </a:spcBef>
            </a:pPr>
            <a:r>
              <a:rPr lang="fr-FR" sz="2000" b="1" u="sng" dirty="0" smtClean="0"/>
              <a:t>Collège </a:t>
            </a:r>
            <a:r>
              <a:rPr lang="fr-FR" sz="2000" b="1" u="sng" dirty="0"/>
              <a:t>des organisations syndicales</a:t>
            </a:r>
          </a:p>
          <a:p>
            <a:pPr marL="800100" lvl="1" indent="-342900">
              <a:spcBef>
                <a:spcPts val="600"/>
              </a:spcBef>
              <a:buFont typeface="Wingdings" panose="05000000000000000000" pitchFamily="2" charset="2"/>
              <a:buChar char="ü"/>
            </a:pPr>
            <a:r>
              <a:rPr lang="fr-FR" sz="2000" b="1" dirty="0"/>
              <a:t>CFE-CGC :  </a:t>
            </a:r>
            <a:r>
              <a:rPr lang="fr-FR" sz="2000" dirty="0" smtClean="0">
                <a:solidFill>
                  <a:srgbClr val="FF0000"/>
                </a:solidFill>
              </a:rPr>
              <a:t>M. Bruno PRADAL </a:t>
            </a:r>
            <a:r>
              <a:rPr lang="fr-FR" sz="2000" dirty="0"/>
              <a:t>(</a:t>
            </a:r>
            <a:r>
              <a:rPr lang="fr-FR" sz="2000" dirty="0" smtClean="0"/>
              <a:t>suppléant) en </a:t>
            </a:r>
            <a:r>
              <a:rPr lang="fr-FR" sz="2000" dirty="0"/>
              <a:t>remplacement de </a:t>
            </a:r>
            <a:r>
              <a:rPr lang="fr-FR" sz="2000" dirty="0" smtClean="0"/>
              <a:t>M. Daniel FERRÉ</a:t>
            </a:r>
          </a:p>
          <a:p>
            <a:pPr marL="800100" lvl="1" indent="-342900">
              <a:spcBef>
                <a:spcPts val="600"/>
              </a:spcBef>
              <a:buFont typeface="Wingdings" panose="05000000000000000000" pitchFamily="2" charset="2"/>
              <a:buChar char="ü"/>
            </a:pPr>
            <a:r>
              <a:rPr lang="fr-FR" sz="2000" b="1" dirty="0" smtClean="0"/>
              <a:t>UNSA-SPAEN </a:t>
            </a:r>
            <a:r>
              <a:rPr lang="fr-FR" sz="2000" b="1" dirty="0"/>
              <a:t>: </a:t>
            </a:r>
            <a:r>
              <a:rPr lang="fr-FR" sz="2000" dirty="0" smtClean="0">
                <a:solidFill>
                  <a:srgbClr val="FF0000"/>
                </a:solidFill>
              </a:rPr>
              <a:t>M. Laurent GABORIEAU </a:t>
            </a:r>
            <a:r>
              <a:rPr lang="fr-FR" sz="2000" dirty="0" smtClean="0"/>
              <a:t>(titulaire) et </a:t>
            </a:r>
            <a:r>
              <a:rPr lang="fr-FR" sz="2000" dirty="0" smtClean="0">
                <a:solidFill>
                  <a:srgbClr val="FF0000"/>
                </a:solidFill>
              </a:rPr>
              <a:t>Mme Gwenaëlle POTTET </a:t>
            </a:r>
            <a:r>
              <a:rPr lang="fr-FR" sz="2000" dirty="0" smtClean="0"/>
              <a:t>(suppléante) en remplacement </a:t>
            </a:r>
            <a:r>
              <a:rPr lang="fr-FR" sz="2000" dirty="0"/>
              <a:t>de </a:t>
            </a:r>
            <a:r>
              <a:rPr lang="fr-FR" sz="2000" dirty="0" smtClean="0"/>
              <a:t>Mme Sabine LASOU </a:t>
            </a:r>
            <a:r>
              <a:rPr lang="fr-FR" sz="2000" dirty="0"/>
              <a:t>et </a:t>
            </a:r>
            <a:r>
              <a:rPr lang="fr-FR" sz="2000" dirty="0" smtClean="0"/>
              <a:t>M. Olivier LAFFITTE</a:t>
            </a:r>
          </a:p>
          <a:p>
            <a:pPr lvl="1">
              <a:spcBef>
                <a:spcPts val="600"/>
              </a:spcBef>
            </a:pPr>
            <a:endParaRPr lang="fr-FR" sz="1050" dirty="0" smtClean="0"/>
          </a:p>
          <a:p>
            <a:pPr lvl="1">
              <a:spcBef>
                <a:spcPts val="600"/>
              </a:spcBef>
            </a:pPr>
            <a:r>
              <a:rPr lang="fr-FR" sz="2000" b="1" u="sng" dirty="0"/>
              <a:t>Collège </a:t>
            </a:r>
            <a:r>
              <a:rPr lang="fr-FR" sz="2000" b="1" u="sng" dirty="0" smtClean="0"/>
              <a:t>de l’ASNR et des services de l’</a:t>
            </a:r>
            <a:r>
              <a:rPr lang="fr-FR" sz="2000" b="1" u="sng" dirty="0" err="1" smtClean="0"/>
              <a:t>Etat</a:t>
            </a:r>
            <a:endParaRPr lang="fr-FR" sz="2000" b="1" u="sng" dirty="0" smtClean="0"/>
          </a:p>
          <a:p>
            <a:pPr marL="800100" lvl="1" indent="-342900">
              <a:spcBef>
                <a:spcPts val="600"/>
              </a:spcBef>
              <a:buFont typeface="Wingdings" panose="05000000000000000000" pitchFamily="2" charset="2"/>
              <a:buChar char="ü"/>
            </a:pPr>
            <a:r>
              <a:rPr lang="fr-FR" sz="2000" dirty="0" smtClean="0"/>
              <a:t>DGSCGC : M. </a:t>
            </a:r>
            <a:r>
              <a:rPr lang="fr-FR" sz="2000" dirty="0">
                <a:solidFill>
                  <a:srgbClr val="FF0000"/>
                </a:solidFill>
              </a:rPr>
              <a:t>Nicolas </a:t>
            </a:r>
            <a:r>
              <a:rPr lang="fr-FR" sz="2000" dirty="0" smtClean="0">
                <a:solidFill>
                  <a:srgbClr val="FF0000"/>
                </a:solidFill>
              </a:rPr>
              <a:t>VOILLIOT </a:t>
            </a:r>
            <a:r>
              <a:rPr lang="fr-FR" sz="2000" dirty="0" smtClean="0"/>
              <a:t>(suppléant) en remplacement de M. Nicolas REGNY</a:t>
            </a:r>
            <a:endParaRPr lang="fr-FR" sz="2000" dirty="0"/>
          </a:p>
          <a:p>
            <a:pPr lvl="1">
              <a:spcBef>
                <a:spcPts val="600"/>
              </a:spcBef>
            </a:pPr>
            <a:endParaRPr lang="fr-FR" sz="2000" dirty="0"/>
          </a:p>
        </p:txBody>
      </p:sp>
    </p:spTree>
    <p:extLst>
      <p:ext uri="{BB962C8B-B14F-4D97-AF65-F5344CB8AC3E}">
        <p14:creationId xmlns:p14="http://schemas.microsoft.com/office/powerpoint/2010/main" val="144051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smtClean="0">
                <a:solidFill>
                  <a:schemeClr val="bg1"/>
                </a:solidFill>
                <a:latin typeface="BrandonText-Light"/>
              </a:rPr>
              <a:t>Actualités du </a:t>
            </a:r>
            <a:r>
              <a:rPr lang="fr-FR" sz="2800" b="1" dirty="0">
                <a:solidFill>
                  <a:schemeClr val="bg1"/>
                </a:solidFill>
                <a:latin typeface="BrandonText-Light"/>
              </a:rPr>
              <a:t>HCTISN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5" name="Rectangle 4"/>
          <p:cNvSpPr/>
          <p:nvPr/>
        </p:nvSpPr>
        <p:spPr>
          <a:xfrm>
            <a:off x="1540635" y="2088000"/>
            <a:ext cx="9975629" cy="4739759"/>
          </a:xfrm>
          <a:prstGeom prst="rect">
            <a:avLst/>
          </a:prstGeom>
        </p:spPr>
        <p:txBody>
          <a:bodyPr wrap="square">
            <a:spAutoFit/>
          </a:bodyPr>
          <a:lstStyle/>
          <a:p>
            <a:pPr lvl="1">
              <a:spcBef>
                <a:spcPts val="600"/>
              </a:spcBef>
            </a:pPr>
            <a:r>
              <a:rPr lang="fr-FR" sz="3600" b="1" i="1" dirty="0" smtClean="0"/>
              <a:t>A noter : </a:t>
            </a:r>
          </a:p>
          <a:p>
            <a:pPr lvl="1">
              <a:spcBef>
                <a:spcPts val="600"/>
              </a:spcBef>
            </a:pPr>
            <a:r>
              <a:rPr lang="fr-FR" sz="3600" b="1" dirty="0" smtClean="0">
                <a:solidFill>
                  <a:schemeClr val="accent5">
                    <a:lumMod val="75000"/>
                  </a:schemeClr>
                </a:solidFill>
              </a:rPr>
              <a:t>Webinaire sur les EPR2 organisé conjointement par le HCTISN et l’ANCCLI :</a:t>
            </a:r>
          </a:p>
          <a:p>
            <a:pPr lvl="1">
              <a:spcBef>
                <a:spcPts val="600"/>
              </a:spcBef>
            </a:pPr>
            <a:endParaRPr lang="fr-FR" sz="3600" b="1" dirty="0" smtClean="0"/>
          </a:p>
          <a:p>
            <a:pPr marL="1028700" lvl="1" indent="-571500" algn="ctr">
              <a:spcBef>
                <a:spcPts val="600"/>
              </a:spcBef>
              <a:buFont typeface="Wingdings" panose="05000000000000000000" pitchFamily="2" charset="2"/>
              <a:buChar char="Ø"/>
            </a:pPr>
            <a:r>
              <a:rPr lang="fr-FR" sz="3600" b="1" u="sng" dirty="0" smtClean="0"/>
              <a:t>Le 26 janvier 2026 de 14h à 17h</a:t>
            </a:r>
          </a:p>
          <a:p>
            <a:pPr marL="1028700" lvl="1" indent="-571500" algn="ctr">
              <a:spcBef>
                <a:spcPts val="600"/>
              </a:spcBef>
              <a:buFont typeface="Wingdings" panose="05000000000000000000" pitchFamily="2" charset="2"/>
              <a:buChar char="Ø"/>
            </a:pPr>
            <a:endParaRPr lang="fr-FR" sz="2400" b="1" u="sng" dirty="0"/>
          </a:p>
          <a:p>
            <a:pPr lvl="1" algn="ctr">
              <a:spcBef>
                <a:spcPts val="600"/>
              </a:spcBef>
            </a:pPr>
            <a:r>
              <a:rPr lang="fr-FR" sz="2400" dirty="0" smtClean="0"/>
              <a:t>(Modalités de connexion et programme à venir)</a:t>
            </a:r>
          </a:p>
          <a:p>
            <a:pPr marL="800100" lvl="1" indent="-342900">
              <a:spcBef>
                <a:spcPts val="600"/>
              </a:spcBef>
              <a:buFont typeface="Wingdings" panose="05000000000000000000" pitchFamily="2" charset="2"/>
              <a:buChar char="ü"/>
            </a:pPr>
            <a:endParaRPr lang="fr-FR" sz="3600" dirty="0" smtClean="0"/>
          </a:p>
        </p:txBody>
      </p:sp>
    </p:spTree>
    <p:extLst>
      <p:ext uri="{BB962C8B-B14F-4D97-AF65-F5344CB8AC3E}">
        <p14:creationId xmlns:p14="http://schemas.microsoft.com/office/powerpoint/2010/main" val="213686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Actualité des groupes de travail du HCTISN : </a:t>
            </a:r>
          </a:p>
          <a:p>
            <a:pPr marL="1973263"/>
            <a:r>
              <a:rPr lang="fr-FR" sz="2400" b="1" dirty="0">
                <a:solidFill>
                  <a:schemeClr val="bg1"/>
                </a:solidFill>
                <a:latin typeface="BrandonText-Light"/>
              </a:rPr>
              <a:t>GS Cigéo </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3" name="Rectangle 2"/>
          <p:cNvSpPr/>
          <p:nvPr/>
        </p:nvSpPr>
        <p:spPr>
          <a:xfrm>
            <a:off x="1453449" y="1682382"/>
            <a:ext cx="10403566" cy="5009064"/>
          </a:xfrm>
          <a:prstGeom prst="rect">
            <a:avLst/>
          </a:prstGeom>
        </p:spPr>
        <p:txBody>
          <a:bodyPr wrap="square">
            <a:spAutoFit/>
          </a:bodyPr>
          <a:lstStyle/>
          <a:p>
            <a:pPr lvl="1" algn="ctr"/>
            <a:r>
              <a:rPr lang="fr-FR" sz="2400" b="1" u="sng" dirty="0">
                <a:solidFill>
                  <a:schemeClr val="accent5">
                    <a:lumMod val="75000"/>
                  </a:schemeClr>
                </a:solidFill>
              </a:rPr>
              <a:t>Groupe de suivi des concertations </a:t>
            </a:r>
            <a:r>
              <a:rPr lang="fr-FR" sz="2400" b="1" u="sng" dirty="0" smtClean="0">
                <a:solidFill>
                  <a:schemeClr val="accent5">
                    <a:lumMod val="75000"/>
                  </a:schemeClr>
                </a:solidFill>
              </a:rPr>
              <a:t>Cigéo </a:t>
            </a:r>
            <a:r>
              <a:rPr lang="fr-FR" sz="2400" u="sng" dirty="0" smtClean="0">
                <a:solidFill>
                  <a:schemeClr val="accent5">
                    <a:lumMod val="75000"/>
                  </a:schemeClr>
                </a:solidFill>
              </a:rPr>
              <a:t>: </a:t>
            </a:r>
          </a:p>
          <a:p>
            <a:pPr lvl="1"/>
            <a:endParaRPr lang="fr-FR" dirty="0" smtClean="0"/>
          </a:p>
          <a:p>
            <a:pPr marL="1257300" lvl="2" indent="-342900">
              <a:buFont typeface="Wingdings" panose="05000000000000000000" pitchFamily="2" charset="2"/>
              <a:buChar char="ü"/>
            </a:pPr>
            <a:r>
              <a:rPr lang="fr-FR" sz="2050" b="1" i="1" dirty="0"/>
              <a:t>R</a:t>
            </a:r>
            <a:r>
              <a:rPr lang="fr-FR" sz="2050" b="1" i="1" dirty="0" smtClean="0"/>
              <a:t>éunion du 9 septembre 2025 </a:t>
            </a:r>
          </a:p>
          <a:p>
            <a:pPr marL="1657350" lvl="3" indent="-285750">
              <a:buFont typeface="Wingdings" panose="05000000000000000000" pitchFamily="2" charset="2"/>
              <a:buChar char="§"/>
            </a:pPr>
            <a:r>
              <a:rPr lang="fr-FR" sz="2050" i="1" dirty="0"/>
              <a:t>Point sur l’instruction du DAC Cigéo – </a:t>
            </a:r>
            <a:r>
              <a:rPr lang="fr-FR" sz="2050" i="1" dirty="0" smtClean="0"/>
              <a:t>présentation de l’avis du </a:t>
            </a:r>
            <a:r>
              <a:rPr lang="fr-FR" sz="2050" i="1" dirty="0"/>
              <a:t>GP3 et </a:t>
            </a:r>
            <a:r>
              <a:rPr lang="fr-FR" sz="2050" i="1" dirty="0" smtClean="0"/>
              <a:t>point sur la consultation </a:t>
            </a:r>
            <a:r>
              <a:rPr lang="fr-FR" sz="2050" i="1" dirty="0"/>
              <a:t>des </a:t>
            </a:r>
            <a:r>
              <a:rPr lang="fr-FR" sz="2050" i="1" dirty="0" smtClean="0"/>
              <a:t>parties prenantes </a:t>
            </a:r>
            <a:r>
              <a:rPr lang="fr-FR" sz="2050" i="1" dirty="0"/>
              <a:t>sur l’avis </a:t>
            </a:r>
            <a:r>
              <a:rPr lang="fr-FR" sz="2050" i="1" dirty="0" smtClean="0"/>
              <a:t>ASNR</a:t>
            </a:r>
          </a:p>
          <a:p>
            <a:pPr marL="1657350" lvl="3" indent="-285750">
              <a:buFont typeface="Wingdings" panose="05000000000000000000" pitchFamily="2" charset="2"/>
              <a:buChar char="§"/>
            </a:pPr>
            <a:r>
              <a:rPr lang="fr-FR" sz="2050" i="1" dirty="0"/>
              <a:t>Avancement de la refonte du site Cigéo.gouv.fr (DGEC</a:t>
            </a:r>
            <a:r>
              <a:rPr lang="fr-FR" sz="2050" i="1" dirty="0" smtClean="0"/>
              <a:t>)</a:t>
            </a:r>
          </a:p>
          <a:p>
            <a:pPr marL="1657350" lvl="3" indent="-285750">
              <a:buFont typeface="Wingdings" panose="05000000000000000000" pitchFamily="2" charset="2"/>
              <a:buChar char="§"/>
            </a:pPr>
            <a:endParaRPr lang="fr-FR" sz="2050" dirty="0" smtClean="0"/>
          </a:p>
          <a:p>
            <a:pPr marL="1200150" lvl="2" indent="-285750">
              <a:buFont typeface="Wingdings" panose="05000000000000000000" pitchFamily="2" charset="2"/>
              <a:buChar char="ü"/>
            </a:pPr>
            <a:r>
              <a:rPr lang="fr-FR" sz="2050" i="1" dirty="0" smtClean="0"/>
              <a:t>En octobre/novembre 2025 : les membres du GS ont participé à </a:t>
            </a:r>
            <a:r>
              <a:rPr lang="fr-FR" sz="2050" i="1" smtClean="0"/>
              <a:t>la </a:t>
            </a:r>
            <a:r>
              <a:rPr lang="fr-FR" sz="2050" b="1" i="1" smtClean="0"/>
              <a:t>consultation </a:t>
            </a:r>
            <a:r>
              <a:rPr lang="fr-FR" sz="2050" b="1" i="1" dirty="0" smtClean="0"/>
              <a:t>des prenantes organisée par l’ASNR sur son projet d’avis sur la DAC Cigéo </a:t>
            </a:r>
            <a:r>
              <a:rPr lang="fr-FR" sz="2050" dirty="0" smtClean="0"/>
              <a:t>(cf. point de cet après-midi)</a:t>
            </a:r>
            <a:endParaRPr lang="fr-FR" sz="2050" dirty="0"/>
          </a:p>
          <a:p>
            <a:pPr marL="1657350" lvl="3" indent="-285750">
              <a:buFont typeface="Wingdings" panose="05000000000000000000" pitchFamily="2" charset="2"/>
              <a:buChar char="§"/>
            </a:pPr>
            <a:endParaRPr lang="fr-FR" sz="2050" dirty="0" smtClean="0"/>
          </a:p>
          <a:p>
            <a:pPr marL="1200150" lvl="2" indent="-285750">
              <a:buFont typeface="Wingdings" panose="05000000000000000000" pitchFamily="2" charset="2"/>
              <a:buChar char="ü"/>
            </a:pPr>
            <a:r>
              <a:rPr lang="fr-FR" sz="2050" dirty="0" smtClean="0"/>
              <a:t>Présentation des actions du groupe de suivi par Michel Badré devant la </a:t>
            </a:r>
            <a:r>
              <a:rPr lang="fr-FR" sz="2050" b="1" dirty="0" smtClean="0"/>
              <a:t>commission d’orientations du PNGMDR </a:t>
            </a:r>
            <a:r>
              <a:rPr lang="fr-FR" sz="2050" dirty="0" smtClean="0"/>
              <a:t>le 3 décembre 2025</a:t>
            </a:r>
            <a:endParaRPr lang="fr-FR" sz="2050" dirty="0"/>
          </a:p>
          <a:p>
            <a:pPr marL="1714500" lvl="3" indent="-342900">
              <a:buFont typeface="Wingdings" panose="05000000000000000000" pitchFamily="2" charset="2"/>
              <a:buChar char="ü"/>
            </a:pPr>
            <a:endParaRPr lang="fr-FR" i="1" dirty="0"/>
          </a:p>
          <a:p>
            <a:pPr marL="1257300" lvl="2" indent="-342900">
              <a:buFont typeface="Wingdings" panose="05000000000000000000" pitchFamily="2" charset="2"/>
              <a:buChar char="ü"/>
            </a:pPr>
            <a:endParaRPr lang="fr-FR" dirty="0" smtClean="0"/>
          </a:p>
          <a:p>
            <a:pPr marL="800100" lvl="1" indent="-342900">
              <a:buFont typeface="Arial" panose="020B0604020202020204" pitchFamily="34" charset="0"/>
              <a:buChar char="•"/>
            </a:pPr>
            <a:endParaRPr lang="fr-FR" sz="1600" b="1" dirty="0"/>
          </a:p>
        </p:txBody>
      </p:sp>
    </p:spTree>
    <p:extLst>
      <p:ext uri="{BB962C8B-B14F-4D97-AF65-F5344CB8AC3E}">
        <p14:creationId xmlns:p14="http://schemas.microsoft.com/office/powerpoint/2010/main" val="408403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Actualité </a:t>
            </a:r>
            <a:r>
              <a:rPr lang="fr-FR" sz="2800" b="1" dirty="0" smtClean="0">
                <a:solidFill>
                  <a:schemeClr val="bg1"/>
                </a:solidFill>
                <a:latin typeface="BrandonText-Light"/>
              </a:rPr>
              <a:t>du HCTISN</a:t>
            </a:r>
            <a:endParaRPr lang="fr-FR" sz="24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3" name="Rectangle 2"/>
          <p:cNvSpPr/>
          <p:nvPr/>
        </p:nvSpPr>
        <p:spPr>
          <a:xfrm>
            <a:off x="1188770" y="1617120"/>
            <a:ext cx="10403566" cy="6363280"/>
          </a:xfrm>
          <a:prstGeom prst="rect">
            <a:avLst/>
          </a:prstGeom>
        </p:spPr>
        <p:txBody>
          <a:bodyPr wrap="square">
            <a:spAutoFit/>
          </a:bodyPr>
          <a:lstStyle/>
          <a:p>
            <a:pPr lvl="1" algn="ctr"/>
            <a:r>
              <a:rPr lang="fr-FR" sz="2400" b="1" u="sng" dirty="0" smtClean="0">
                <a:solidFill>
                  <a:schemeClr val="accent5">
                    <a:lumMod val="75000"/>
                  </a:schemeClr>
                </a:solidFill>
              </a:rPr>
              <a:t>Suites de la plénière du 2 octobre 2025 consacrée à Cigéo</a:t>
            </a:r>
            <a:endParaRPr lang="fr-FR" sz="2400" u="sng" dirty="0" smtClean="0">
              <a:solidFill>
                <a:schemeClr val="accent5">
                  <a:lumMod val="75000"/>
                </a:schemeClr>
              </a:solidFill>
            </a:endParaRPr>
          </a:p>
          <a:p>
            <a:pPr lvl="1"/>
            <a:endParaRPr lang="fr-FR" sz="1200" dirty="0" smtClean="0"/>
          </a:p>
          <a:p>
            <a:pPr marL="1657350" lvl="3" indent="-285750">
              <a:buFont typeface="Wingdings" panose="05000000000000000000" pitchFamily="2" charset="2"/>
              <a:buChar char="§"/>
            </a:pPr>
            <a:endParaRPr lang="fr-FR" sz="1200" dirty="0" smtClean="0"/>
          </a:p>
          <a:p>
            <a:pPr marL="1657350" lvl="3" indent="-285750">
              <a:buFont typeface="Wingdings" panose="05000000000000000000" pitchFamily="2" charset="2"/>
              <a:buChar char="ü"/>
            </a:pPr>
            <a:r>
              <a:rPr lang="fr-FR" sz="2050" b="1" i="1" dirty="0" smtClean="0"/>
              <a:t>A la suite : </a:t>
            </a:r>
            <a:r>
              <a:rPr lang="fr-FR" sz="2050" dirty="0" smtClean="0"/>
              <a:t>Synthèse des échanges disponible en ligne </a:t>
            </a:r>
            <a:r>
              <a:rPr lang="fr-FR" sz="2050" dirty="0" smtClean="0">
                <a:hlinkClick r:id="rId5"/>
              </a:rPr>
              <a:t>http://www.hctisn.fr/le-haut-comite-a-tenu-sa-74e-reunion-pleniere-le-2-a401.html</a:t>
            </a:r>
            <a:endParaRPr lang="fr-FR" sz="2050" dirty="0" smtClean="0"/>
          </a:p>
          <a:p>
            <a:pPr lvl="3"/>
            <a:endParaRPr lang="fr-FR" sz="1200" dirty="0" smtClean="0"/>
          </a:p>
          <a:p>
            <a:pPr marL="1657350" lvl="3" indent="-285750">
              <a:spcBef>
                <a:spcPts val="600"/>
              </a:spcBef>
              <a:buFont typeface="Wingdings" panose="05000000000000000000" pitchFamily="2" charset="2"/>
              <a:buChar char="ü"/>
            </a:pPr>
            <a:r>
              <a:rPr lang="fr-FR" sz="2050" b="1" dirty="0" smtClean="0"/>
              <a:t>Un courrier du HCTISN adressé à l’OPECST </a:t>
            </a:r>
            <a:r>
              <a:rPr lang="fr-FR" sz="2050" dirty="0" smtClean="0"/>
              <a:t>début novembre 2025 pour transmettre cette synthèse et proposer des actions conjointes </a:t>
            </a:r>
            <a:r>
              <a:rPr lang="fr-FR" sz="2050" dirty="0"/>
              <a:t>(</a:t>
            </a:r>
            <a:r>
              <a:rPr lang="fr-FR" sz="2050" dirty="0">
                <a:hlinkClick r:id="rId6"/>
              </a:rPr>
              <a:t>https://</a:t>
            </a:r>
            <a:r>
              <a:rPr lang="fr-FR" sz="2050" dirty="0" smtClean="0">
                <a:hlinkClick r:id="rId6"/>
              </a:rPr>
              <a:t>www.hctisn.fr/courrier-du-hctisn-a-l-opecst-suite-a-la-pleniere-a408.html</a:t>
            </a:r>
            <a:r>
              <a:rPr lang="fr-FR" sz="2050" dirty="0" smtClean="0"/>
              <a:t>) : </a:t>
            </a:r>
            <a:endParaRPr lang="fr-FR" sz="2050" i="1" dirty="0"/>
          </a:p>
          <a:p>
            <a:pPr marL="2114550" lvl="4" indent="-285750">
              <a:spcBef>
                <a:spcPts val="600"/>
              </a:spcBef>
              <a:buFont typeface="Arial" panose="020B0604020202020204" pitchFamily="34" charset="0"/>
              <a:buChar char="•"/>
            </a:pPr>
            <a:r>
              <a:rPr lang="fr-FR" sz="2000" i="1" dirty="0" smtClean="0"/>
              <a:t>Constituer un groupe de travail conjoint HCTISN-OPECST dédié au suivi du projet Cigéo en particulier de la phase industrielle pilote</a:t>
            </a:r>
          </a:p>
          <a:p>
            <a:pPr marL="2114550" lvl="4" indent="-285750">
              <a:spcBef>
                <a:spcPts val="600"/>
              </a:spcBef>
              <a:buFont typeface="Arial" panose="020B0604020202020204" pitchFamily="34" charset="0"/>
              <a:buChar char="•"/>
            </a:pPr>
            <a:r>
              <a:rPr lang="fr-FR" sz="2000" i="1" dirty="0" smtClean="0"/>
              <a:t>Favoriser la continuité du dialogue avec la société civile, en lien avec la CNDP, l’ANCCLI et les acteurs locaux</a:t>
            </a:r>
          </a:p>
          <a:p>
            <a:pPr marL="2114550" lvl="4" indent="-285750">
              <a:spcBef>
                <a:spcPts val="600"/>
              </a:spcBef>
              <a:buFont typeface="Arial" panose="020B0604020202020204" pitchFamily="34" charset="0"/>
              <a:buChar char="•"/>
            </a:pPr>
            <a:r>
              <a:rPr lang="fr-FR" sz="2000" i="1" dirty="0" smtClean="0"/>
              <a:t>Poursuivre la veille, les travaux scientifiques, et la réflexion sur les incertitudes à long terme (pour éventuelles alternatives)</a:t>
            </a:r>
          </a:p>
          <a:p>
            <a:pPr marL="1200150" lvl="2" indent="-285750">
              <a:buFont typeface="Wingdings" panose="05000000000000000000" pitchFamily="2" charset="2"/>
              <a:buChar char="ü"/>
            </a:pPr>
            <a:endParaRPr lang="fr-FR" b="1" i="1" dirty="0" smtClean="0"/>
          </a:p>
          <a:p>
            <a:pPr marL="1714500" lvl="3" indent="-342900">
              <a:buFont typeface="Wingdings" panose="05000000000000000000" pitchFamily="2" charset="2"/>
              <a:buChar char="ü"/>
            </a:pPr>
            <a:endParaRPr lang="fr-FR" i="1" dirty="0"/>
          </a:p>
          <a:p>
            <a:pPr marL="1257300" lvl="2" indent="-342900">
              <a:buFont typeface="Wingdings" panose="05000000000000000000" pitchFamily="2" charset="2"/>
              <a:buChar char="ü"/>
            </a:pPr>
            <a:endParaRPr lang="fr-FR" dirty="0" smtClean="0"/>
          </a:p>
          <a:p>
            <a:pPr marL="800100" lvl="1" indent="-342900">
              <a:buFont typeface="Arial" panose="020B0604020202020204" pitchFamily="34" charset="0"/>
              <a:buChar char="•"/>
            </a:pPr>
            <a:endParaRPr lang="fr-FR" sz="1600" b="1" dirty="0"/>
          </a:p>
        </p:txBody>
      </p:sp>
    </p:spTree>
    <p:extLst>
      <p:ext uri="{BB962C8B-B14F-4D97-AF65-F5344CB8AC3E}">
        <p14:creationId xmlns:p14="http://schemas.microsoft.com/office/powerpoint/2010/main" val="417940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76942" r="13299" b="901"/>
          <a:stretch/>
        </p:blipFill>
        <p:spPr>
          <a:xfrm>
            <a:off x="0" y="1"/>
            <a:ext cx="1620000" cy="6858000"/>
          </a:xfrm>
          <a:prstGeom prst="rect">
            <a:avLst/>
          </a:prstGeom>
        </p:spPr>
      </p:pic>
      <p:sp>
        <p:nvSpPr>
          <p:cNvPr id="2" name="Rectangle 1"/>
          <p:cNvSpPr/>
          <p:nvPr/>
        </p:nvSpPr>
        <p:spPr>
          <a:xfrm>
            <a:off x="0" y="432000"/>
            <a:ext cx="11179834" cy="1080000"/>
          </a:xfrm>
          <a:prstGeom prst="rect">
            <a:avLst/>
          </a:prstGeom>
          <a:solidFill>
            <a:schemeClr val="accent1"/>
          </a:solidFill>
        </p:spPr>
        <p:txBody>
          <a:bodyPr wrap="square" anchor="ctr" anchorCtr="0">
            <a:noAutofit/>
          </a:bodyPr>
          <a:lstStyle/>
          <a:p>
            <a:pPr marL="1973263"/>
            <a:r>
              <a:rPr lang="fr-FR" sz="2800" b="1" dirty="0">
                <a:solidFill>
                  <a:schemeClr val="bg1"/>
                </a:solidFill>
                <a:latin typeface="BrandonText-Light"/>
              </a:rPr>
              <a:t>Actualité des groupes de travail du </a:t>
            </a:r>
            <a:r>
              <a:rPr lang="fr-FR" sz="2800" b="1" dirty="0" smtClean="0">
                <a:solidFill>
                  <a:schemeClr val="bg1"/>
                </a:solidFill>
                <a:latin typeface="BrandonText-Light"/>
              </a:rPr>
              <a:t>HCTISN : </a:t>
            </a:r>
          </a:p>
          <a:p>
            <a:pPr marL="1973263"/>
            <a:r>
              <a:rPr lang="fr-FR" b="1" dirty="0" smtClean="0">
                <a:solidFill>
                  <a:schemeClr val="bg1"/>
                </a:solidFill>
                <a:latin typeface="BrandonText-Light"/>
              </a:rPr>
              <a:t>GT </a:t>
            </a:r>
            <a:r>
              <a:rPr lang="fr-FR" b="1" dirty="0">
                <a:solidFill>
                  <a:schemeClr val="bg1"/>
                </a:solidFill>
                <a:latin typeface="BrandonText-Light"/>
              </a:rPr>
              <a:t>"Politique de l’ASNR en matière de transparence et de dialogue avec la société"   </a:t>
            </a:r>
            <a:endParaRPr lang="fr-FR" sz="2800" b="1" dirty="0">
              <a:solidFill>
                <a:schemeClr val="bg1"/>
              </a:solidFill>
              <a:latin typeface="BrandonText-Light"/>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0" y="144000"/>
            <a:ext cx="1764695" cy="1656000"/>
          </a:xfrm>
          <a:prstGeom prst="rect">
            <a:avLst/>
          </a:prstGeom>
          <a:ln>
            <a:solidFill>
              <a:schemeClr val="accent1"/>
            </a:solidFill>
          </a:ln>
        </p:spPr>
      </p:pic>
      <p:sp>
        <p:nvSpPr>
          <p:cNvPr id="3" name="Rectangle 2"/>
          <p:cNvSpPr/>
          <p:nvPr/>
        </p:nvSpPr>
        <p:spPr>
          <a:xfrm>
            <a:off x="1453449" y="1651344"/>
            <a:ext cx="10403566" cy="1631216"/>
          </a:xfrm>
          <a:prstGeom prst="rect">
            <a:avLst/>
          </a:prstGeom>
        </p:spPr>
        <p:txBody>
          <a:bodyPr wrap="square">
            <a:spAutoFit/>
          </a:bodyPr>
          <a:lstStyle/>
          <a:p>
            <a:pPr lvl="1" algn="ctr"/>
            <a:r>
              <a:rPr lang="fr-FR" sz="2400" b="1" dirty="0">
                <a:hlinkClick r:id="rId5"/>
              </a:rPr>
              <a:t>Groupe de travail "Politique de l’ASNR en matière de transparence et de dialogue avec la société" | HCTISN</a:t>
            </a:r>
            <a:endParaRPr lang="fr-FR" sz="2000" b="1" dirty="0" smtClean="0"/>
          </a:p>
          <a:p>
            <a:pPr marL="1714500" lvl="3" indent="-342900">
              <a:buFont typeface="Wingdings" panose="05000000000000000000" pitchFamily="2" charset="2"/>
              <a:buChar char="ü"/>
            </a:pPr>
            <a:endParaRPr lang="fr-FR" b="1" i="1" dirty="0"/>
          </a:p>
          <a:p>
            <a:pPr marL="1257300" lvl="2" indent="-342900">
              <a:buFont typeface="Wingdings" panose="05000000000000000000" pitchFamily="2" charset="2"/>
              <a:buChar char="ü"/>
            </a:pPr>
            <a:endParaRPr lang="fr-FR" b="1" dirty="0" smtClean="0"/>
          </a:p>
          <a:p>
            <a:pPr marL="800100" lvl="1" indent="-342900">
              <a:buFont typeface="Arial" panose="020B0604020202020204" pitchFamily="34" charset="0"/>
              <a:buChar char="•"/>
            </a:pPr>
            <a:endParaRPr lang="fr-FR" sz="1600" b="1" dirty="0"/>
          </a:p>
        </p:txBody>
      </p:sp>
      <p:sp>
        <p:nvSpPr>
          <p:cNvPr id="6" name="Rectangle 5"/>
          <p:cNvSpPr/>
          <p:nvPr/>
        </p:nvSpPr>
        <p:spPr>
          <a:xfrm>
            <a:off x="286510" y="2405396"/>
            <a:ext cx="7966108" cy="4231928"/>
          </a:xfrm>
          <a:prstGeom prst="rect">
            <a:avLst/>
          </a:prstGeom>
        </p:spPr>
        <p:txBody>
          <a:bodyPr wrap="square">
            <a:spAutoFit/>
          </a:bodyPr>
          <a:lstStyle/>
          <a:p>
            <a:pPr marL="1828800" lvl="3" indent="-457200">
              <a:buFont typeface="Arial" panose="020B0604020202020204" pitchFamily="34" charset="0"/>
              <a:buChar char="•"/>
            </a:pPr>
            <a:endParaRPr lang="fr-FR" dirty="0" smtClean="0"/>
          </a:p>
          <a:p>
            <a:pPr lvl="3">
              <a:spcBef>
                <a:spcPts val="600"/>
              </a:spcBef>
            </a:pPr>
            <a:r>
              <a:rPr lang="fr-FR" b="1" u="sng" dirty="0" smtClean="0"/>
              <a:t>Réunions :</a:t>
            </a:r>
          </a:p>
          <a:p>
            <a:pPr marL="1828800" lvl="3" indent="-457200">
              <a:spcBef>
                <a:spcPts val="600"/>
              </a:spcBef>
              <a:buFont typeface="Wingdings" panose="05000000000000000000" pitchFamily="2" charset="2"/>
              <a:buChar char="ü"/>
            </a:pPr>
            <a:r>
              <a:rPr lang="fr-FR" sz="2000" i="1" dirty="0" smtClean="0">
                <a:solidFill>
                  <a:schemeClr val="accent6">
                    <a:lumMod val="75000"/>
                  </a:schemeClr>
                </a:solidFill>
              </a:rPr>
              <a:t>11 </a:t>
            </a:r>
            <a:r>
              <a:rPr lang="fr-FR" sz="2000" i="1" dirty="0">
                <a:solidFill>
                  <a:schemeClr val="accent6">
                    <a:lumMod val="75000"/>
                  </a:schemeClr>
                </a:solidFill>
              </a:rPr>
              <a:t>septembre : </a:t>
            </a:r>
            <a:r>
              <a:rPr lang="fr-FR" sz="2000" dirty="0">
                <a:solidFill>
                  <a:schemeClr val="accent6">
                    <a:lumMod val="75000"/>
                  </a:schemeClr>
                </a:solidFill>
              </a:rPr>
              <a:t>cadrage et thème « Recherche »</a:t>
            </a:r>
          </a:p>
          <a:p>
            <a:pPr marL="1828800" lvl="3" indent="-457200">
              <a:spcBef>
                <a:spcPts val="600"/>
              </a:spcBef>
              <a:buFont typeface="Wingdings" panose="05000000000000000000" pitchFamily="2" charset="2"/>
              <a:buChar char="ü"/>
            </a:pPr>
            <a:r>
              <a:rPr lang="fr-FR" sz="2000" i="1" dirty="0" smtClean="0">
                <a:solidFill>
                  <a:schemeClr val="accent6">
                    <a:lumMod val="75000"/>
                  </a:schemeClr>
                </a:solidFill>
              </a:rPr>
              <a:t>14 </a:t>
            </a:r>
            <a:r>
              <a:rPr lang="fr-FR" sz="2000" i="1" dirty="0">
                <a:solidFill>
                  <a:schemeClr val="accent6">
                    <a:lumMod val="75000"/>
                  </a:schemeClr>
                </a:solidFill>
              </a:rPr>
              <a:t>octobre : </a:t>
            </a:r>
            <a:r>
              <a:rPr lang="fr-FR" sz="2000" dirty="0">
                <a:solidFill>
                  <a:schemeClr val="accent6">
                    <a:lumMod val="75000"/>
                  </a:schemeClr>
                </a:solidFill>
              </a:rPr>
              <a:t>t</a:t>
            </a:r>
            <a:r>
              <a:rPr lang="fr-FR" sz="2000" dirty="0" smtClean="0">
                <a:solidFill>
                  <a:schemeClr val="accent6">
                    <a:lumMod val="75000"/>
                  </a:schemeClr>
                </a:solidFill>
              </a:rPr>
              <a:t>hème « Expertises/décisions » </a:t>
            </a:r>
            <a:r>
              <a:rPr lang="fr-FR" sz="2000" dirty="0">
                <a:solidFill>
                  <a:schemeClr val="accent6">
                    <a:lumMod val="75000"/>
                  </a:schemeClr>
                </a:solidFill>
              </a:rPr>
              <a:t>(1</a:t>
            </a:r>
            <a:r>
              <a:rPr lang="fr-FR" sz="2000" baseline="30000" dirty="0">
                <a:solidFill>
                  <a:schemeClr val="accent6">
                    <a:lumMod val="75000"/>
                  </a:schemeClr>
                </a:solidFill>
              </a:rPr>
              <a:t>ère</a:t>
            </a:r>
            <a:r>
              <a:rPr lang="fr-FR" sz="2000" dirty="0">
                <a:solidFill>
                  <a:schemeClr val="accent6">
                    <a:lumMod val="75000"/>
                  </a:schemeClr>
                </a:solidFill>
              </a:rPr>
              <a:t> séance)</a:t>
            </a:r>
          </a:p>
          <a:p>
            <a:pPr marL="1828800" lvl="3" indent="-457200">
              <a:spcBef>
                <a:spcPts val="600"/>
              </a:spcBef>
              <a:buFont typeface="Wingdings" panose="05000000000000000000" pitchFamily="2" charset="2"/>
              <a:buChar char="ü"/>
            </a:pPr>
            <a:r>
              <a:rPr lang="fr-FR" sz="2000" i="1" dirty="0" smtClean="0">
                <a:solidFill>
                  <a:schemeClr val="accent6">
                    <a:lumMod val="75000"/>
                  </a:schemeClr>
                </a:solidFill>
              </a:rPr>
              <a:t>18 </a:t>
            </a:r>
            <a:r>
              <a:rPr lang="fr-FR" sz="2000" i="1" dirty="0">
                <a:solidFill>
                  <a:schemeClr val="accent6">
                    <a:lumMod val="75000"/>
                  </a:schemeClr>
                </a:solidFill>
              </a:rPr>
              <a:t>novembre : </a:t>
            </a:r>
            <a:r>
              <a:rPr lang="fr-FR" sz="2000" dirty="0">
                <a:solidFill>
                  <a:schemeClr val="accent6">
                    <a:lumMod val="75000"/>
                  </a:schemeClr>
                </a:solidFill>
              </a:rPr>
              <a:t>t</a:t>
            </a:r>
            <a:r>
              <a:rPr lang="fr-FR" sz="2000" dirty="0" smtClean="0">
                <a:solidFill>
                  <a:schemeClr val="accent6">
                    <a:lumMod val="75000"/>
                  </a:schemeClr>
                </a:solidFill>
              </a:rPr>
              <a:t>hème « Expertises/décisions » </a:t>
            </a:r>
            <a:r>
              <a:rPr lang="fr-FR" sz="2000" dirty="0">
                <a:solidFill>
                  <a:schemeClr val="accent6">
                    <a:lumMod val="75000"/>
                  </a:schemeClr>
                </a:solidFill>
              </a:rPr>
              <a:t>(2</a:t>
            </a:r>
            <a:r>
              <a:rPr lang="fr-FR" sz="2000" baseline="30000" dirty="0">
                <a:solidFill>
                  <a:schemeClr val="accent6">
                    <a:lumMod val="75000"/>
                  </a:schemeClr>
                </a:solidFill>
              </a:rPr>
              <a:t>ème</a:t>
            </a:r>
            <a:r>
              <a:rPr lang="fr-FR" sz="2000" dirty="0">
                <a:solidFill>
                  <a:schemeClr val="accent6">
                    <a:lumMod val="75000"/>
                  </a:schemeClr>
                </a:solidFill>
              </a:rPr>
              <a:t> séance)</a:t>
            </a:r>
          </a:p>
          <a:p>
            <a:pPr marL="1828800" lvl="3" indent="-457200">
              <a:spcBef>
                <a:spcPts val="600"/>
              </a:spcBef>
              <a:buFont typeface="Wingdings" panose="05000000000000000000" pitchFamily="2" charset="2"/>
              <a:buChar char="ü"/>
            </a:pPr>
            <a:r>
              <a:rPr lang="fr-FR" sz="2000" i="1" dirty="0" smtClean="0"/>
              <a:t>17 décembre </a:t>
            </a:r>
            <a:r>
              <a:rPr lang="fr-FR" sz="2000" i="1" dirty="0"/>
              <a:t>: </a:t>
            </a:r>
            <a:r>
              <a:rPr lang="fr-FR" sz="2000" dirty="0"/>
              <a:t>t</a:t>
            </a:r>
            <a:r>
              <a:rPr lang="fr-FR" sz="2000" dirty="0" smtClean="0"/>
              <a:t>hème « Contrôles </a:t>
            </a:r>
            <a:r>
              <a:rPr lang="fr-FR" sz="2000" dirty="0"/>
              <a:t>et inspections + culture </a:t>
            </a:r>
            <a:r>
              <a:rPr lang="fr-FR" sz="2000" dirty="0" smtClean="0"/>
              <a:t>de la radioprotection »</a:t>
            </a:r>
            <a:endParaRPr lang="fr-FR" sz="2000" dirty="0"/>
          </a:p>
          <a:p>
            <a:pPr marL="1828800" lvl="3" indent="-457200">
              <a:spcBef>
                <a:spcPts val="600"/>
              </a:spcBef>
              <a:buFont typeface="Wingdings" panose="05000000000000000000" pitchFamily="2" charset="2"/>
              <a:buChar char="ü"/>
            </a:pPr>
            <a:r>
              <a:rPr lang="fr-FR" sz="2000" i="1" dirty="0" smtClean="0"/>
              <a:t>13 </a:t>
            </a:r>
            <a:r>
              <a:rPr lang="fr-FR" sz="2000" i="1" dirty="0"/>
              <a:t>janvier </a:t>
            </a:r>
            <a:r>
              <a:rPr lang="fr-FR" sz="2000" i="1" dirty="0" smtClean="0"/>
              <a:t>2026 : </a:t>
            </a:r>
            <a:r>
              <a:rPr lang="fr-FR" sz="2000" dirty="0"/>
              <a:t>t</a:t>
            </a:r>
            <a:r>
              <a:rPr lang="fr-FR" sz="2000" dirty="0" smtClean="0"/>
              <a:t>hème « Grands </a:t>
            </a:r>
            <a:r>
              <a:rPr lang="fr-FR" sz="2000" dirty="0"/>
              <a:t>sujets d’intérêt avec modalités de </a:t>
            </a:r>
            <a:r>
              <a:rPr lang="fr-FR" sz="2000" dirty="0" smtClean="0"/>
              <a:t>participation » &amp; Préparation </a:t>
            </a:r>
            <a:r>
              <a:rPr lang="fr-FR" sz="2000" dirty="0"/>
              <a:t>de l’avis HCTISN</a:t>
            </a:r>
          </a:p>
          <a:p>
            <a:pPr marL="1828800" lvl="3" indent="-457200">
              <a:spcBef>
                <a:spcPts val="600"/>
              </a:spcBef>
              <a:buFont typeface="Wingdings" panose="05000000000000000000" pitchFamily="2" charset="2"/>
              <a:buChar char="ü"/>
            </a:pPr>
            <a:r>
              <a:rPr lang="fr-FR" sz="2000" i="1" dirty="0" smtClean="0"/>
              <a:t>5 </a:t>
            </a:r>
            <a:r>
              <a:rPr lang="fr-FR" sz="2000" i="1" dirty="0"/>
              <a:t>février 2026 : </a:t>
            </a:r>
            <a:r>
              <a:rPr lang="fr-FR" sz="2000" dirty="0"/>
              <a:t>v</a:t>
            </a:r>
            <a:r>
              <a:rPr lang="fr-FR" sz="2000" dirty="0" smtClean="0"/>
              <a:t>alidation </a:t>
            </a:r>
            <a:r>
              <a:rPr lang="fr-FR" sz="2000" dirty="0"/>
              <a:t>de l’avis HCTISN</a:t>
            </a:r>
          </a:p>
        </p:txBody>
      </p:sp>
      <p:pic>
        <p:nvPicPr>
          <p:cNvPr id="8" name="Image 7" descr="Capture d’écra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9200" y="2624096"/>
            <a:ext cx="3571233" cy="40308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7664181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DGPR 2020.potx" id="{9B874842-8B72-4CAD-A4F3-B2F2F161F862}" vid="{02F87B70-D510-4C3D-AD90-4AC7160B81A2}"/>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DGPR 2020.potx" id="{9B874842-8B72-4CAD-A4F3-B2F2F161F862}" vid="{B185B772-B4A6-4E04-A8B1-C0C9DEC96BED}"/>
    </a:ext>
  </a:extLst>
</a:theme>
</file>

<file path=ppt/theme/theme4.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4227</TotalTime>
  <Words>3114</Words>
  <Application>Microsoft Office PowerPoint</Application>
  <PresentationFormat>Grand écran</PresentationFormat>
  <Paragraphs>289</Paragraphs>
  <Slides>27</Slides>
  <Notes>26</Notes>
  <HiddenSlides>0</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27</vt:i4>
      </vt:variant>
    </vt:vector>
  </HeadingPairs>
  <TitlesOfParts>
    <vt:vector size="42" baseType="lpstr">
      <vt:lpstr>ＭＳ Ｐゴシック</vt:lpstr>
      <vt:lpstr>Arial</vt:lpstr>
      <vt:lpstr>BrandonText-Light</vt:lpstr>
      <vt:lpstr>Calibri</vt:lpstr>
      <vt:lpstr>Calibri Light</vt:lpstr>
      <vt:lpstr>Courier New</vt:lpstr>
      <vt:lpstr>Gill Sans MT</vt:lpstr>
      <vt:lpstr>New York</vt:lpstr>
      <vt:lpstr>Symbol</vt:lpstr>
      <vt:lpstr>Times New Roman</vt:lpstr>
      <vt:lpstr>Wingdings</vt:lpstr>
      <vt:lpstr>Thème Office</vt:lpstr>
      <vt:lpstr>Conception personnalisée</vt:lpstr>
      <vt:lpstr>1_Conception personnalisée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Vilette</dc:creator>
  <cp:lastModifiedBy>DEMANGEON Elsa</cp:lastModifiedBy>
  <cp:revision>266</cp:revision>
  <cp:lastPrinted>2024-10-14T13:14:18Z</cp:lastPrinted>
  <dcterms:created xsi:type="dcterms:W3CDTF">2021-06-21T11:49:19Z</dcterms:created>
  <dcterms:modified xsi:type="dcterms:W3CDTF">2025-12-04T12:40:51Z</dcterms:modified>
</cp:coreProperties>
</file>